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4"/>
  </p:sldMasterIdLst>
  <p:notesMasterIdLst>
    <p:notesMasterId r:id="rId43"/>
  </p:notesMasterIdLst>
  <p:handoutMasterIdLst>
    <p:handoutMasterId r:id="rId44"/>
  </p:handoutMasterIdLst>
  <p:sldIdLst>
    <p:sldId id="266" r:id="rId5"/>
    <p:sldId id="318" r:id="rId6"/>
    <p:sldId id="313" r:id="rId7"/>
    <p:sldId id="316" r:id="rId8"/>
    <p:sldId id="314" r:id="rId9"/>
    <p:sldId id="289" r:id="rId10"/>
    <p:sldId id="317" r:id="rId11"/>
    <p:sldId id="292" r:id="rId12"/>
    <p:sldId id="297" r:id="rId13"/>
    <p:sldId id="294" r:id="rId14"/>
    <p:sldId id="295" r:id="rId15"/>
    <p:sldId id="293" r:id="rId16"/>
    <p:sldId id="296" r:id="rId17"/>
    <p:sldId id="309" r:id="rId18"/>
    <p:sldId id="306" r:id="rId19"/>
    <p:sldId id="271" r:id="rId20"/>
    <p:sldId id="305" r:id="rId21"/>
    <p:sldId id="307" r:id="rId22"/>
    <p:sldId id="320" r:id="rId23"/>
    <p:sldId id="321" r:id="rId24"/>
    <p:sldId id="324" r:id="rId25"/>
    <p:sldId id="327" r:id="rId26"/>
    <p:sldId id="326" r:id="rId27"/>
    <p:sldId id="328" r:id="rId28"/>
    <p:sldId id="329" r:id="rId29"/>
    <p:sldId id="333" r:id="rId30"/>
    <p:sldId id="332" r:id="rId31"/>
    <p:sldId id="322" r:id="rId32"/>
    <p:sldId id="338" r:id="rId33"/>
    <p:sldId id="337" r:id="rId34"/>
    <p:sldId id="276" r:id="rId35"/>
    <p:sldId id="273" r:id="rId36"/>
    <p:sldId id="330" r:id="rId37"/>
    <p:sldId id="331" r:id="rId38"/>
    <p:sldId id="323" r:id="rId39"/>
    <p:sldId id="269" r:id="rId40"/>
    <p:sldId id="334" r:id="rId41"/>
    <p:sldId id="336" r:id="rId42"/>
  </p:sldIdLst>
  <p:sldSz cx="9144000" cy="6858000" type="screen4x3"/>
  <p:notesSz cx="6858000" cy="9144000"/>
  <p:defaultTextStyle>
    <a:defPPr>
      <a:defRPr lang="en-GB"/>
    </a:defPPr>
    <a:lvl1pPr algn="l" rtl="0" eaLnBrk="0" fontAlgn="base" hangingPunct="0">
      <a:spcBef>
        <a:spcPct val="0"/>
      </a:spcBef>
      <a:spcAft>
        <a:spcPct val="0"/>
      </a:spcAft>
      <a:defRPr sz="2400" kern="1200">
        <a:solidFill>
          <a:schemeClr val="tx1"/>
        </a:solidFill>
        <a:latin typeface="Times" charset="0"/>
        <a:ea typeface="ＭＳ Ｐゴシック" charset="0"/>
        <a:cs typeface="+mn-cs"/>
      </a:defRPr>
    </a:lvl1pPr>
    <a:lvl2pPr marL="457200" algn="l" rtl="0" eaLnBrk="0" fontAlgn="base" hangingPunct="0">
      <a:spcBef>
        <a:spcPct val="0"/>
      </a:spcBef>
      <a:spcAft>
        <a:spcPct val="0"/>
      </a:spcAft>
      <a:defRPr sz="2400" kern="1200">
        <a:solidFill>
          <a:schemeClr val="tx1"/>
        </a:solidFill>
        <a:latin typeface="Times" charset="0"/>
        <a:ea typeface="ＭＳ Ｐゴシック" charset="0"/>
        <a:cs typeface="+mn-cs"/>
      </a:defRPr>
    </a:lvl2pPr>
    <a:lvl3pPr marL="914400" algn="l" rtl="0" eaLnBrk="0" fontAlgn="base" hangingPunct="0">
      <a:spcBef>
        <a:spcPct val="0"/>
      </a:spcBef>
      <a:spcAft>
        <a:spcPct val="0"/>
      </a:spcAft>
      <a:defRPr sz="2400" kern="1200">
        <a:solidFill>
          <a:schemeClr val="tx1"/>
        </a:solidFill>
        <a:latin typeface="Times" charset="0"/>
        <a:ea typeface="ＭＳ Ｐゴシック" charset="0"/>
        <a:cs typeface="+mn-cs"/>
      </a:defRPr>
    </a:lvl3pPr>
    <a:lvl4pPr marL="1371600" algn="l" rtl="0" eaLnBrk="0" fontAlgn="base" hangingPunct="0">
      <a:spcBef>
        <a:spcPct val="0"/>
      </a:spcBef>
      <a:spcAft>
        <a:spcPct val="0"/>
      </a:spcAft>
      <a:defRPr sz="2400" kern="1200">
        <a:solidFill>
          <a:schemeClr val="tx1"/>
        </a:solidFill>
        <a:latin typeface="Times" charset="0"/>
        <a:ea typeface="ＭＳ Ｐゴシック" charset="0"/>
        <a:cs typeface="+mn-cs"/>
      </a:defRPr>
    </a:lvl4pPr>
    <a:lvl5pPr marL="1828800" algn="l" rtl="0" eaLnBrk="0" fontAlgn="base" hangingPunct="0">
      <a:spcBef>
        <a:spcPct val="0"/>
      </a:spcBef>
      <a:spcAft>
        <a:spcPct val="0"/>
      </a:spcAft>
      <a:defRPr sz="2400" kern="1200">
        <a:solidFill>
          <a:schemeClr val="tx1"/>
        </a:solidFill>
        <a:latin typeface="Times" charset="0"/>
        <a:ea typeface="ＭＳ Ｐゴシック" charset="0"/>
        <a:cs typeface="+mn-cs"/>
      </a:defRPr>
    </a:lvl5pPr>
    <a:lvl6pPr marL="2286000" algn="l" defTabSz="457200" rtl="0" eaLnBrk="1" latinLnBrk="0" hangingPunct="1">
      <a:defRPr sz="2400" kern="1200">
        <a:solidFill>
          <a:schemeClr val="tx1"/>
        </a:solidFill>
        <a:latin typeface="Times" charset="0"/>
        <a:ea typeface="ＭＳ Ｐゴシック" charset="0"/>
        <a:cs typeface="+mn-cs"/>
      </a:defRPr>
    </a:lvl6pPr>
    <a:lvl7pPr marL="2743200" algn="l" defTabSz="457200" rtl="0" eaLnBrk="1" latinLnBrk="0" hangingPunct="1">
      <a:defRPr sz="2400" kern="1200">
        <a:solidFill>
          <a:schemeClr val="tx1"/>
        </a:solidFill>
        <a:latin typeface="Times" charset="0"/>
        <a:ea typeface="ＭＳ Ｐゴシック" charset="0"/>
        <a:cs typeface="+mn-cs"/>
      </a:defRPr>
    </a:lvl7pPr>
    <a:lvl8pPr marL="3200400" algn="l" defTabSz="457200" rtl="0" eaLnBrk="1" latinLnBrk="0" hangingPunct="1">
      <a:defRPr sz="2400" kern="1200">
        <a:solidFill>
          <a:schemeClr val="tx1"/>
        </a:solidFill>
        <a:latin typeface="Times" charset="0"/>
        <a:ea typeface="ＭＳ Ｐゴシック" charset="0"/>
        <a:cs typeface="+mn-cs"/>
      </a:defRPr>
    </a:lvl8pPr>
    <a:lvl9pPr marL="3657600" algn="l" defTabSz="457200" rtl="0" eaLnBrk="1" latinLnBrk="0" hangingPunct="1">
      <a:defRPr sz="2400" kern="1200">
        <a:solidFill>
          <a:schemeClr val="tx1"/>
        </a:solidFill>
        <a:latin typeface="Times" charset="0"/>
        <a:ea typeface="ＭＳ Ｐゴシック" charset="0"/>
        <a:cs typeface="+mn-cs"/>
      </a:defRPr>
    </a:lvl9pPr>
  </p:defaultTextStyle>
  <p:extLst>
    <p:ext uri="{EFAFB233-063F-42B5-8137-9DF3F51BA10A}">
      <p15:sldGuideLst xmlns:p15="http://schemas.microsoft.com/office/powerpoint/2012/main">
        <p15:guide id="1" orient="horz" pos="535">
          <p15:clr>
            <a:srgbClr val="A4A3A4"/>
          </p15:clr>
        </p15:guide>
        <p15:guide id="2" orient="horz" pos="4118">
          <p15:clr>
            <a:srgbClr val="A4A3A4"/>
          </p15:clr>
        </p15:guide>
        <p15:guide id="3" orient="horz" pos="234">
          <p15:clr>
            <a:srgbClr val="A4A3A4"/>
          </p15:clr>
        </p15:guide>
        <p15:guide id="4" orient="horz" pos="2409" userDrawn="1">
          <p15:clr>
            <a:srgbClr val="A4A3A4"/>
          </p15:clr>
        </p15:guide>
        <p15:guide id="5" orient="horz" pos="895">
          <p15:clr>
            <a:srgbClr val="A4A3A4"/>
          </p15:clr>
        </p15:guide>
        <p15:guide id="6" orient="horz" pos="1620">
          <p15:clr>
            <a:srgbClr val="A4A3A4"/>
          </p15:clr>
        </p15:guide>
        <p15:guide id="7" orient="horz" pos="3009">
          <p15:clr>
            <a:srgbClr val="A4A3A4"/>
          </p15:clr>
        </p15:guide>
        <p15:guide id="8" pos="358">
          <p15:clr>
            <a:srgbClr val="A4A3A4"/>
          </p15:clr>
        </p15:guide>
        <p15:guide id="9" pos="4503">
          <p15:clr>
            <a:srgbClr val="A4A3A4"/>
          </p15:clr>
        </p15:guide>
        <p15:guide id="10" pos="5227">
          <p15:clr>
            <a:srgbClr val="A4A3A4"/>
          </p15:clr>
        </p15:guide>
        <p15:guide id="11" pos="1566">
          <p15:clr>
            <a:srgbClr val="A4A3A4"/>
          </p15:clr>
        </p15:guide>
        <p15:guide id="12" pos="4689">
          <p15:clr>
            <a:srgbClr val="A4A3A4"/>
          </p15:clr>
        </p15:guide>
        <p15:guide id="13" pos="2052">
          <p15:clr>
            <a:srgbClr val="A4A3A4"/>
          </p15:clr>
        </p15:guide>
        <p15:guide id="14" pos="535">
          <p15:clr>
            <a:srgbClr val="A4A3A4"/>
          </p15:clr>
        </p15:guide>
        <p15:guide id="15" pos="2356">
          <p15:clr>
            <a:srgbClr val="A4A3A4"/>
          </p15:clr>
        </p15:guide>
        <p15:guide id="16" pos="5579" userDrawn="1">
          <p15:clr>
            <a:srgbClr val="A4A3A4"/>
          </p15:clr>
        </p15:guide>
        <p15:guide id="17" pos="947">
          <p15:clr>
            <a:srgbClr val="A4A3A4"/>
          </p15:clr>
        </p15:guide>
        <p15:guide id="18" orient="horz" pos="1723">
          <p15:clr>
            <a:srgbClr val="A4A3A4"/>
          </p15:clr>
        </p15:guide>
        <p15:guide id="19" pos="529">
          <p15:clr>
            <a:srgbClr val="A4A3A4"/>
          </p15:clr>
        </p15:guide>
        <p15:guide id="20" orient="horz" pos="3758">
          <p15:clr>
            <a:srgbClr val="A4A3A4"/>
          </p15:clr>
        </p15:guide>
        <p15:guide id="21" pos="4161">
          <p15:clr>
            <a:srgbClr val="A4A3A4"/>
          </p15:clr>
        </p15:guide>
        <p15:guide id="22" pos="1386">
          <p15:clr>
            <a:srgbClr val="A4A3A4"/>
          </p15:clr>
        </p15:guide>
        <p15:guide id="23" pos="4623">
          <p15:clr>
            <a:srgbClr val="A4A3A4"/>
          </p15:clr>
        </p15:guide>
        <p15:guide id="24" pos="1848">
          <p15:clr>
            <a:srgbClr val="A4A3A4"/>
          </p15:clr>
        </p15:guide>
        <p15:guide id="25" pos="663">
          <p15:clr>
            <a:srgbClr val="A4A3A4"/>
          </p15:clr>
        </p15:guide>
        <p15:guide id="26" pos="3219">
          <p15:clr>
            <a:srgbClr val="A4A3A4"/>
          </p15:clr>
        </p15:guide>
        <p15:guide id="27" pos="5537">
          <p15:clr>
            <a:srgbClr val="A4A3A4"/>
          </p15:clr>
        </p15:guide>
        <p15:guide id="28" pos="953">
          <p15:clr>
            <a:srgbClr val="A4A3A4"/>
          </p15:clr>
        </p15:guide>
        <p15:guide id="29" pos="475">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clrMode="bw"/>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6600"/>
    <a:srgbClr val="111166"/>
    <a:srgbClr val="B4E6FF"/>
    <a:srgbClr val="B3DEF5"/>
    <a:srgbClr val="B3E5FE"/>
    <a:srgbClr val="BEEAFF"/>
    <a:srgbClr val="B4E5FF"/>
    <a:srgbClr val="C8DFFF"/>
    <a:srgbClr val="B4DF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Stijl, gemiddeld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0A1B5D5-9B99-4C35-A422-299274C87663}" styleName="Stijl, gemiddeld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3C2FFA5D-87B4-456A-9821-1D502468CF0F}" styleName="Stijl, thema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E9639D4-E3E2-4D34-9284-5A2195B3D0D7}" styleName="Stijl, licht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8FB837D-C827-4EFA-A057-4D05807E0F7C}" styleName="Stijl, thema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Geen stijl, gee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38B1855-1B75-4FBE-930C-398BA8C253C6}" styleName="Stijl, thema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Stijl, licht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8220" autoAdjust="0"/>
    <p:restoredTop sz="83618" autoAdjust="0"/>
  </p:normalViewPr>
  <p:slideViewPr>
    <p:cSldViewPr snapToGrid="0" snapToObjects="1" showGuides="1">
      <p:cViewPr varScale="1">
        <p:scale>
          <a:sx n="105" d="100"/>
          <a:sy n="105" d="100"/>
        </p:scale>
        <p:origin x="1566" y="108"/>
      </p:cViewPr>
      <p:guideLst>
        <p:guide orient="horz" pos="535"/>
        <p:guide orient="horz" pos="4118"/>
        <p:guide orient="horz" pos="234"/>
        <p:guide orient="horz" pos="2409"/>
        <p:guide orient="horz" pos="895"/>
        <p:guide orient="horz" pos="1620"/>
        <p:guide orient="horz" pos="3009"/>
        <p:guide pos="358"/>
        <p:guide pos="4503"/>
        <p:guide pos="5227"/>
        <p:guide pos="1566"/>
        <p:guide pos="4689"/>
        <p:guide pos="2052"/>
        <p:guide pos="535"/>
        <p:guide pos="2356"/>
        <p:guide pos="5579"/>
        <p:guide pos="947"/>
        <p:guide orient="horz" pos="1723"/>
        <p:guide pos="529"/>
        <p:guide orient="horz" pos="3758"/>
        <p:guide pos="4161"/>
        <p:guide pos="1386"/>
        <p:guide pos="4623"/>
        <p:guide pos="1848"/>
        <p:guide pos="663"/>
        <p:guide pos="3219"/>
        <p:guide pos="5537"/>
        <p:guide pos="953"/>
        <p:guide pos="475"/>
      </p:guideLst>
    </p:cSldViewPr>
  </p:slideViewPr>
  <p:notesTextViewPr>
    <p:cViewPr>
      <p:scale>
        <a:sx n="100" d="100"/>
        <a:sy n="100" d="100"/>
      </p:scale>
      <p:origin x="0" y="0"/>
    </p:cViewPr>
  </p:notesTextViewPr>
  <p:sorterViewPr>
    <p:cViewPr varScale="1">
      <p:scale>
        <a:sx n="1" d="1"/>
        <a:sy n="1" d="1"/>
      </p:scale>
      <p:origin x="0" y="0"/>
    </p:cViewPr>
  </p:sorterViewPr>
  <p:notesViewPr>
    <p:cSldViewPr showGuides="1">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notesMaster" Target="notesMasters/notesMaster1.xml"/><Relationship Id="rId48"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554783C-9622-4A57-85EC-07DC537968BB}" type="doc">
      <dgm:prSet loTypeId="urn:microsoft.com/office/officeart/2005/8/layout/chevron1" loCatId="process" qsTypeId="urn:microsoft.com/office/officeart/2005/8/quickstyle/simple1" qsCatId="simple" csTypeId="urn:microsoft.com/office/officeart/2005/8/colors/accent1_2" csCatId="accent1" phldr="1"/>
      <dgm:spPr/>
    </dgm:pt>
    <dgm:pt modelId="{3B935067-C1E9-44B3-8E25-08DB352130DD}">
      <dgm:prSet phldrT="[Text]" custT="1"/>
      <dgm:spPr/>
      <dgm:t>
        <a:bodyPr/>
        <a:lstStyle/>
        <a:p>
          <a:r>
            <a:rPr lang="en-US" sz="1700" dirty="0"/>
            <a:t>Genome</a:t>
          </a:r>
          <a:br>
            <a:rPr lang="en-US" sz="1800" dirty="0"/>
          </a:br>
          <a:r>
            <a:rPr lang="en-US" sz="1200" dirty="0"/>
            <a:t>~25 K genes</a:t>
          </a:r>
          <a:endParaRPr lang="en-GB" sz="1200" dirty="0"/>
        </a:p>
      </dgm:t>
    </dgm:pt>
    <dgm:pt modelId="{50B4A0F5-A2B7-4997-BE06-3B3A6CCD25E8}" type="parTrans" cxnId="{4383158A-D2BD-497E-B2AC-19CCB59FD9D9}">
      <dgm:prSet/>
      <dgm:spPr/>
      <dgm:t>
        <a:bodyPr/>
        <a:lstStyle/>
        <a:p>
          <a:endParaRPr lang="en-GB"/>
        </a:p>
      </dgm:t>
    </dgm:pt>
    <dgm:pt modelId="{0B036DBD-8ABC-4F8F-8567-8F56DE1B0852}" type="sibTrans" cxnId="{4383158A-D2BD-497E-B2AC-19CCB59FD9D9}">
      <dgm:prSet/>
      <dgm:spPr/>
      <dgm:t>
        <a:bodyPr/>
        <a:lstStyle/>
        <a:p>
          <a:endParaRPr lang="en-GB"/>
        </a:p>
      </dgm:t>
    </dgm:pt>
    <dgm:pt modelId="{F7AF654A-D78D-4F1C-A2F8-5082B42EC338}">
      <dgm:prSet phldrT="[Text]" custT="1"/>
      <dgm:spPr/>
      <dgm:t>
        <a:bodyPr/>
        <a:lstStyle/>
        <a:p>
          <a:r>
            <a:rPr lang="en-US" sz="1700" dirty="0" err="1"/>
            <a:t>Transcriptome</a:t>
          </a:r>
          <a:br>
            <a:rPr lang="en-US" sz="1800" dirty="0"/>
          </a:br>
          <a:r>
            <a:rPr lang="en-US" sz="1200" dirty="0"/>
            <a:t>~100 K transcripts</a:t>
          </a:r>
          <a:endParaRPr lang="en-GB" sz="1200" dirty="0"/>
        </a:p>
      </dgm:t>
    </dgm:pt>
    <dgm:pt modelId="{AB515A3D-1FC2-42FF-93F5-15A47922BEBC}" type="parTrans" cxnId="{B0C40F7B-589F-4B05-A3EE-C01439DEE22F}">
      <dgm:prSet/>
      <dgm:spPr/>
      <dgm:t>
        <a:bodyPr/>
        <a:lstStyle/>
        <a:p>
          <a:endParaRPr lang="en-GB"/>
        </a:p>
      </dgm:t>
    </dgm:pt>
    <dgm:pt modelId="{19E4398E-2E73-4FC7-AD85-8AF2D255A4E9}" type="sibTrans" cxnId="{B0C40F7B-589F-4B05-A3EE-C01439DEE22F}">
      <dgm:prSet/>
      <dgm:spPr/>
      <dgm:t>
        <a:bodyPr/>
        <a:lstStyle/>
        <a:p>
          <a:endParaRPr lang="en-GB"/>
        </a:p>
      </dgm:t>
    </dgm:pt>
    <dgm:pt modelId="{B75E058B-452A-47AC-852F-5CC1033F118D}">
      <dgm:prSet phldrT="[Text]" custT="1"/>
      <dgm:spPr/>
      <dgm:t>
        <a:bodyPr/>
        <a:lstStyle/>
        <a:p>
          <a:r>
            <a:rPr lang="en-US" sz="1700" dirty="0"/>
            <a:t>Proteome</a:t>
          </a:r>
          <a:br>
            <a:rPr lang="en-US" sz="1700" dirty="0"/>
          </a:br>
          <a:r>
            <a:rPr lang="en-US" sz="1200" dirty="0"/>
            <a:t>~1000 K proteins</a:t>
          </a:r>
          <a:endParaRPr lang="en-GB" sz="1200" dirty="0"/>
        </a:p>
      </dgm:t>
    </dgm:pt>
    <dgm:pt modelId="{F5864997-916D-4B98-B35D-2799EEEA32F3}" type="parTrans" cxnId="{5A5B1007-0C2F-49BC-9258-BC1D9D4014DE}">
      <dgm:prSet/>
      <dgm:spPr/>
      <dgm:t>
        <a:bodyPr/>
        <a:lstStyle/>
        <a:p>
          <a:endParaRPr lang="en-GB"/>
        </a:p>
      </dgm:t>
    </dgm:pt>
    <dgm:pt modelId="{90AB2999-8916-4B98-83A6-784EE4FDEEA4}" type="sibTrans" cxnId="{5A5B1007-0C2F-49BC-9258-BC1D9D4014DE}">
      <dgm:prSet/>
      <dgm:spPr/>
      <dgm:t>
        <a:bodyPr/>
        <a:lstStyle/>
        <a:p>
          <a:endParaRPr lang="en-GB"/>
        </a:p>
      </dgm:t>
    </dgm:pt>
    <dgm:pt modelId="{18CFC151-31EE-43E6-AF6A-F187719AC370}">
      <dgm:prSet phldrT="[Text]" custT="1"/>
      <dgm:spPr/>
      <dgm:t>
        <a:bodyPr/>
        <a:lstStyle/>
        <a:p>
          <a:r>
            <a:rPr lang="en-US" sz="1700" dirty="0" err="1"/>
            <a:t>Metabolome</a:t>
          </a:r>
          <a:br>
            <a:rPr lang="en-US" sz="1700" dirty="0"/>
          </a:br>
          <a:r>
            <a:rPr lang="en-US" sz="1200" dirty="0"/>
            <a:t>~25 K small molecules</a:t>
          </a:r>
          <a:endParaRPr lang="en-GB" sz="1200" dirty="0"/>
        </a:p>
      </dgm:t>
    </dgm:pt>
    <dgm:pt modelId="{D7C5DFE6-4192-4CA6-A197-27504E2A1182}" type="parTrans" cxnId="{D9B544C0-4D93-4900-8B59-845B275ECDD6}">
      <dgm:prSet/>
      <dgm:spPr/>
      <dgm:t>
        <a:bodyPr/>
        <a:lstStyle/>
        <a:p>
          <a:endParaRPr lang="en-GB"/>
        </a:p>
      </dgm:t>
    </dgm:pt>
    <dgm:pt modelId="{16C1B16D-A56C-40E3-BA9B-926CBADEAFAD}" type="sibTrans" cxnId="{D9B544C0-4D93-4900-8B59-845B275ECDD6}">
      <dgm:prSet/>
      <dgm:spPr/>
      <dgm:t>
        <a:bodyPr/>
        <a:lstStyle/>
        <a:p>
          <a:endParaRPr lang="en-GB"/>
        </a:p>
      </dgm:t>
    </dgm:pt>
    <dgm:pt modelId="{10BDC034-0722-4223-BA0B-8BF6583E01BC}" type="pres">
      <dgm:prSet presAssocID="{1554783C-9622-4A57-85EC-07DC537968BB}" presName="Name0" presStyleCnt="0">
        <dgm:presLayoutVars>
          <dgm:dir/>
          <dgm:animLvl val="lvl"/>
          <dgm:resizeHandles val="exact"/>
        </dgm:presLayoutVars>
      </dgm:prSet>
      <dgm:spPr/>
    </dgm:pt>
    <dgm:pt modelId="{F071BB32-5856-4C8C-8746-91855D82B289}" type="pres">
      <dgm:prSet presAssocID="{3B935067-C1E9-44B3-8E25-08DB352130DD}" presName="parTxOnly" presStyleLbl="node1" presStyleIdx="0" presStyleCnt="4">
        <dgm:presLayoutVars>
          <dgm:chMax val="0"/>
          <dgm:chPref val="0"/>
          <dgm:bulletEnabled val="1"/>
        </dgm:presLayoutVars>
      </dgm:prSet>
      <dgm:spPr/>
    </dgm:pt>
    <dgm:pt modelId="{26A0629F-9B1D-46D6-8C88-0ED61DD10BE2}" type="pres">
      <dgm:prSet presAssocID="{0B036DBD-8ABC-4F8F-8567-8F56DE1B0852}" presName="parTxOnlySpace" presStyleCnt="0"/>
      <dgm:spPr/>
    </dgm:pt>
    <dgm:pt modelId="{10976CD0-EF32-4181-8D79-4169A398595D}" type="pres">
      <dgm:prSet presAssocID="{F7AF654A-D78D-4F1C-A2F8-5082B42EC338}" presName="parTxOnly" presStyleLbl="node1" presStyleIdx="1" presStyleCnt="4">
        <dgm:presLayoutVars>
          <dgm:chMax val="0"/>
          <dgm:chPref val="0"/>
          <dgm:bulletEnabled val="1"/>
        </dgm:presLayoutVars>
      </dgm:prSet>
      <dgm:spPr/>
    </dgm:pt>
    <dgm:pt modelId="{E34C1CCB-0E84-4A8D-B82A-23320CE06D1E}" type="pres">
      <dgm:prSet presAssocID="{19E4398E-2E73-4FC7-AD85-8AF2D255A4E9}" presName="parTxOnlySpace" presStyleCnt="0"/>
      <dgm:spPr/>
    </dgm:pt>
    <dgm:pt modelId="{C0425461-B6D6-4D0F-A788-C455CA5F0163}" type="pres">
      <dgm:prSet presAssocID="{B75E058B-452A-47AC-852F-5CC1033F118D}" presName="parTxOnly" presStyleLbl="node1" presStyleIdx="2" presStyleCnt="4">
        <dgm:presLayoutVars>
          <dgm:chMax val="0"/>
          <dgm:chPref val="0"/>
          <dgm:bulletEnabled val="1"/>
        </dgm:presLayoutVars>
      </dgm:prSet>
      <dgm:spPr/>
    </dgm:pt>
    <dgm:pt modelId="{B326E1B3-A670-4C31-A08A-39BCB08697FB}" type="pres">
      <dgm:prSet presAssocID="{90AB2999-8916-4B98-83A6-784EE4FDEEA4}" presName="parTxOnlySpace" presStyleCnt="0"/>
      <dgm:spPr/>
    </dgm:pt>
    <dgm:pt modelId="{C207A2AD-E479-431C-8178-76671F0FB3CB}" type="pres">
      <dgm:prSet presAssocID="{18CFC151-31EE-43E6-AF6A-F187719AC370}" presName="parTxOnly" presStyleLbl="node1" presStyleIdx="3" presStyleCnt="4">
        <dgm:presLayoutVars>
          <dgm:chMax val="0"/>
          <dgm:chPref val="0"/>
          <dgm:bulletEnabled val="1"/>
        </dgm:presLayoutVars>
      </dgm:prSet>
      <dgm:spPr/>
    </dgm:pt>
  </dgm:ptLst>
  <dgm:cxnLst>
    <dgm:cxn modelId="{5A5B1007-0C2F-49BC-9258-BC1D9D4014DE}" srcId="{1554783C-9622-4A57-85EC-07DC537968BB}" destId="{B75E058B-452A-47AC-852F-5CC1033F118D}" srcOrd="2" destOrd="0" parTransId="{F5864997-916D-4B98-B35D-2799EEEA32F3}" sibTransId="{90AB2999-8916-4B98-83A6-784EE4FDEEA4}"/>
    <dgm:cxn modelId="{9C89C371-9A21-4002-A250-0358B30E41A9}" type="presOf" srcId="{1554783C-9622-4A57-85EC-07DC537968BB}" destId="{10BDC034-0722-4223-BA0B-8BF6583E01BC}" srcOrd="0" destOrd="0" presId="urn:microsoft.com/office/officeart/2005/8/layout/chevron1"/>
    <dgm:cxn modelId="{0D49885A-3556-4691-8C19-1864243A581E}" type="presOf" srcId="{3B935067-C1E9-44B3-8E25-08DB352130DD}" destId="{F071BB32-5856-4C8C-8746-91855D82B289}" srcOrd="0" destOrd="0" presId="urn:microsoft.com/office/officeart/2005/8/layout/chevron1"/>
    <dgm:cxn modelId="{B0C40F7B-589F-4B05-A3EE-C01439DEE22F}" srcId="{1554783C-9622-4A57-85EC-07DC537968BB}" destId="{F7AF654A-D78D-4F1C-A2F8-5082B42EC338}" srcOrd="1" destOrd="0" parTransId="{AB515A3D-1FC2-42FF-93F5-15A47922BEBC}" sibTransId="{19E4398E-2E73-4FC7-AD85-8AF2D255A4E9}"/>
    <dgm:cxn modelId="{4383158A-D2BD-497E-B2AC-19CCB59FD9D9}" srcId="{1554783C-9622-4A57-85EC-07DC537968BB}" destId="{3B935067-C1E9-44B3-8E25-08DB352130DD}" srcOrd="0" destOrd="0" parTransId="{50B4A0F5-A2B7-4997-BE06-3B3A6CCD25E8}" sibTransId="{0B036DBD-8ABC-4F8F-8567-8F56DE1B0852}"/>
    <dgm:cxn modelId="{A2924490-9F88-4369-B4C7-4D7CC3085C23}" type="presOf" srcId="{B75E058B-452A-47AC-852F-5CC1033F118D}" destId="{C0425461-B6D6-4D0F-A788-C455CA5F0163}" srcOrd="0" destOrd="0" presId="urn:microsoft.com/office/officeart/2005/8/layout/chevron1"/>
    <dgm:cxn modelId="{B21858A6-9E67-42F7-93A8-844F33AD816D}" type="presOf" srcId="{18CFC151-31EE-43E6-AF6A-F187719AC370}" destId="{C207A2AD-E479-431C-8178-76671F0FB3CB}" srcOrd="0" destOrd="0" presId="urn:microsoft.com/office/officeart/2005/8/layout/chevron1"/>
    <dgm:cxn modelId="{D9B544C0-4D93-4900-8B59-845B275ECDD6}" srcId="{1554783C-9622-4A57-85EC-07DC537968BB}" destId="{18CFC151-31EE-43E6-AF6A-F187719AC370}" srcOrd="3" destOrd="0" parTransId="{D7C5DFE6-4192-4CA6-A197-27504E2A1182}" sibTransId="{16C1B16D-A56C-40E3-BA9B-926CBADEAFAD}"/>
    <dgm:cxn modelId="{D2ECC0C6-655A-4E8D-8281-6F6CF9B1EA41}" type="presOf" srcId="{F7AF654A-D78D-4F1C-A2F8-5082B42EC338}" destId="{10976CD0-EF32-4181-8D79-4169A398595D}" srcOrd="0" destOrd="0" presId="urn:microsoft.com/office/officeart/2005/8/layout/chevron1"/>
    <dgm:cxn modelId="{6B1FB2B5-381B-422E-9BC5-8A1B78A861D4}" type="presParOf" srcId="{10BDC034-0722-4223-BA0B-8BF6583E01BC}" destId="{F071BB32-5856-4C8C-8746-91855D82B289}" srcOrd="0" destOrd="0" presId="urn:microsoft.com/office/officeart/2005/8/layout/chevron1"/>
    <dgm:cxn modelId="{0F68A976-845B-4322-AAB1-10E34B3B9225}" type="presParOf" srcId="{10BDC034-0722-4223-BA0B-8BF6583E01BC}" destId="{26A0629F-9B1D-46D6-8C88-0ED61DD10BE2}" srcOrd="1" destOrd="0" presId="urn:microsoft.com/office/officeart/2005/8/layout/chevron1"/>
    <dgm:cxn modelId="{0780C268-7B3D-4E26-9C5A-9C9C2E2440D5}" type="presParOf" srcId="{10BDC034-0722-4223-BA0B-8BF6583E01BC}" destId="{10976CD0-EF32-4181-8D79-4169A398595D}" srcOrd="2" destOrd="0" presId="urn:microsoft.com/office/officeart/2005/8/layout/chevron1"/>
    <dgm:cxn modelId="{94FD5A44-889A-4939-BDCA-20347D7EE962}" type="presParOf" srcId="{10BDC034-0722-4223-BA0B-8BF6583E01BC}" destId="{E34C1CCB-0E84-4A8D-B82A-23320CE06D1E}" srcOrd="3" destOrd="0" presId="urn:microsoft.com/office/officeart/2005/8/layout/chevron1"/>
    <dgm:cxn modelId="{E7DB9E12-556A-4BF3-B3D5-19DE1094B33F}" type="presParOf" srcId="{10BDC034-0722-4223-BA0B-8BF6583E01BC}" destId="{C0425461-B6D6-4D0F-A788-C455CA5F0163}" srcOrd="4" destOrd="0" presId="urn:microsoft.com/office/officeart/2005/8/layout/chevron1"/>
    <dgm:cxn modelId="{A803D2EE-9BA8-41C0-824F-02BDAE7F0FA6}" type="presParOf" srcId="{10BDC034-0722-4223-BA0B-8BF6583E01BC}" destId="{B326E1B3-A670-4C31-A08A-39BCB08697FB}" srcOrd="5" destOrd="0" presId="urn:microsoft.com/office/officeart/2005/8/layout/chevron1"/>
    <dgm:cxn modelId="{97B54BB0-A3AA-4D7B-969D-1E1ABA9D3054}" type="presParOf" srcId="{10BDC034-0722-4223-BA0B-8BF6583E01BC}" destId="{C207A2AD-E479-431C-8178-76671F0FB3C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7492E48-4BC9-413C-8B07-3A86C61FF791}" type="doc">
      <dgm:prSet loTypeId="urn:microsoft.com/office/officeart/2005/8/layout/target3" loCatId="list" qsTypeId="urn:microsoft.com/office/officeart/2005/8/quickstyle/simple1" qsCatId="simple" csTypeId="urn:microsoft.com/office/officeart/2005/8/colors/accent1_2" csCatId="accent1" phldr="1"/>
      <dgm:spPr/>
      <dgm:t>
        <a:bodyPr/>
        <a:lstStyle/>
        <a:p>
          <a:endParaRPr lang="en-GB"/>
        </a:p>
      </dgm:t>
    </dgm:pt>
    <dgm:pt modelId="{4AB98ED5-82FD-4920-BCEC-CF14413CB968}">
      <dgm:prSet phldrT="[Text]" custT="1"/>
      <dgm:spPr/>
      <dgm:t>
        <a:bodyPr/>
        <a:lstStyle/>
        <a:p>
          <a:pPr algn="l"/>
          <a:r>
            <a:rPr lang="en-US" sz="2400" dirty="0" err="1"/>
            <a:t>Metabolome</a:t>
          </a:r>
          <a:endParaRPr lang="en-GB" sz="2400" dirty="0"/>
        </a:p>
      </dgm:t>
    </dgm:pt>
    <dgm:pt modelId="{EE8F5F17-1973-489F-BB2B-60A43CE22B42}" type="parTrans" cxnId="{CCB14E0E-9D14-46B2-A53B-6379EF3A924C}">
      <dgm:prSet/>
      <dgm:spPr/>
      <dgm:t>
        <a:bodyPr/>
        <a:lstStyle/>
        <a:p>
          <a:pPr algn="l"/>
          <a:endParaRPr lang="en-GB"/>
        </a:p>
      </dgm:t>
    </dgm:pt>
    <dgm:pt modelId="{7A35EA94-3077-4B90-8082-B6BBFEF9E7C4}" type="sibTrans" cxnId="{CCB14E0E-9D14-46B2-A53B-6379EF3A924C}">
      <dgm:prSet/>
      <dgm:spPr/>
      <dgm:t>
        <a:bodyPr/>
        <a:lstStyle/>
        <a:p>
          <a:pPr algn="l"/>
          <a:endParaRPr lang="en-GB"/>
        </a:p>
      </dgm:t>
    </dgm:pt>
    <dgm:pt modelId="{A5E1BD56-ED1A-4C67-9B09-539DF579B51E}">
      <dgm:prSet phldrT="[Text]" custT="1"/>
      <dgm:spPr/>
      <dgm:t>
        <a:bodyPr/>
        <a:lstStyle/>
        <a:p>
          <a:pPr algn="l"/>
          <a:r>
            <a:rPr lang="en-US" sz="2400" dirty="0"/>
            <a:t>Genome</a:t>
          </a:r>
        </a:p>
      </dgm:t>
    </dgm:pt>
    <dgm:pt modelId="{A54D07E8-371F-4E8A-B7F0-F8F750447266}" type="parTrans" cxnId="{4983A2AE-CAE3-4490-AC8A-2BEE761F6CB9}">
      <dgm:prSet/>
      <dgm:spPr/>
      <dgm:t>
        <a:bodyPr/>
        <a:lstStyle/>
        <a:p>
          <a:pPr algn="l"/>
          <a:endParaRPr lang="en-GB"/>
        </a:p>
      </dgm:t>
    </dgm:pt>
    <dgm:pt modelId="{E67C9AA3-26D1-4200-AC9C-4A1959019492}" type="sibTrans" cxnId="{4983A2AE-CAE3-4490-AC8A-2BEE761F6CB9}">
      <dgm:prSet/>
      <dgm:spPr/>
      <dgm:t>
        <a:bodyPr/>
        <a:lstStyle/>
        <a:p>
          <a:pPr algn="l"/>
          <a:endParaRPr lang="en-GB"/>
        </a:p>
      </dgm:t>
    </dgm:pt>
    <dgm:pt modelId="{3D81ABAF-0472-41AA-892F-A54902DD07D6}">
      <dgm:prSet phldrT="[Text]" custT="1"/>
      <dgm:spPr/>
      <dgm:t>
        <a:bodyPr/>
        <a:lstStyle/>
        <a:p>
          <a:pPr algn="l"/>
          <a:r>
            <a:rPr lang="en-US" sz="2400" dirty="0" err="1"/>
            <a:t>Transcriptome</a:t>
          </a:r>
          <a:endParaRPr lang="en-US" sz="2400" dirty="0"/>
        </a:p>
      </dgm:t>
    </dgm:pt>
    <dgm:pt modelId="{CF792B2A-6374-4A0E-BA40-B78FC0E396EB}" type="parTrans" cxnId="{58079328-1AFB-49A7-9455-9CC6781A56A6}">
      <dgm:prSet/>
      <dgm:spPr/>
      <dgm:t>
        <a:bodyPr/>
        <a:lstStyle/>
        <a:p>
          <a:pPr algn="l"/>
          <a:endParaRPr lang="en-GB"/>
        </a:p>
      </dgm:t>
    </dgm:pt>
    <dgm:pt modelId="{BCE1A515-0C76-4A4A-BE7A-EE4260596B5F}" type="sibTrans" cxnId="{58079328-1AFB-49A7-9455-9CC6781A56A6}">
      <dgm:prSet/>
      <dgm:spPr/>
      <dgm:t>
        <a:bodyPr/>
        <a:lstStyle/>
        <a:p>
          <a:pPr algn="l"/>
          <a:endParaRPr lang="en-GB"/>
        </a:p>
      </dgm:t>
    </dgm:pt>
    <dgm:pt modelId="{AFCA5999-3B8F-412A-8AB0-BD1B303771CF}">
      <dgm:prSet phldrT="[Text]" custT="1"/>
      <dgm:spPr/>
      <dgm:t>
        <a:bodyPr/>
        <a:lstStyle/>
        <a:p>
          <a:pPr algn="l"/>
          <a:r>
            <a:rPr lang="en-US" sz="2400" dirty="0" err="1"/>
            <a:t>Epigenome</a:t>
          </a:r>
          <a:endParaRPr lang="en-US" sz="2400" dirty="0"/>
        </a:p>
      </dgm:t>
    </dgm:pt>
    <dgm:pt modelId="{2C6A592E-E6FC-4325-B5A1-0CF62C87AD1B}" type="parTrans" cxnId="{DE8992A9-33F8-43A1-9896-C23646A28F4D}">
      <dgm:prSet/>
      <dgm:spPr/>
      <dgm:t>
        <a:bodyPr/>
        <a:lstStyle/>
        <a:p>
          <a:pPr algn="l"/>
          <a:endParaRPr lang="en-GB"/>
        </a:p>
      </dgm:t>
    </dgm:pt>
    <dgm:pt modelId="{D6E90E67-A9CF-4229-84E2-E2D60337DBE2}" type="sibTrans" cxnId="{DE8992A9-33F8-43A1-9896-C23646A28F4D}">
      <dgm:prSet/>
      <dgm:spPr/>
      <dgm:t>
        <a:bodyPr/>
        <a:lstStyle/>
        <a:p>
          <a:pPr algn="l"/>
          <a:endParaRPr lang="en-GB"/>
        </a:p>
      </dgm:t>
    </dgm:pt>
    <dgm:pt modelId="{37F771B2-27C1-44A9-B981-1351C208562F}">
      <dgm:prSet phldrT="[Text]" custT="1"/>
      <dgm:spPr/>
      <dgm:t>
        <a:bodyPr/>
        <a:lstStyle/>
        <a:p>
          <a:pPr algn="l"/>
          <a:r>
            <a:rPr lang="en-US" sz="2400" dirty="0"/>
            <a:t>Proteome</a:t>
          </a:r>
        </a:p>
      </dgm:t>
    </dgm:pt>
    <dgm:pt modelId="{D4795BBA-15AE-4AD9-A258-7FA84BB6FAD1}" type="sibTrans" cxnId="{4C7D4FA6-0929-4728-9856-4E6172D3C255}">
      <dgm:prSet/>
      <dgm:spPr/>
      <dgm:t>
        <a:bodyPr/>
        <a:lstStyle/>
        <a:p>
          <a:pPr algn="l"/>
          <a:endParaRPr lang="en-GB"/>
        </a:p>
      </dgm:t>
    </dgm:pt>
    <dgm:pt modelId="{E6330725-3A64-4034-9456-62BDE3066490}" type="parTrans" cxnId="{4C7D4FA6-0929-4728-9856-4E6172D3C255}">
      <dgm:prSet/>
      <dgm:spPr/>
      <dgm:t>
        <a:bodyPr/>
        <a:lstStyle/>
        <a:p>
          <a:pPr algn="l"/>
          <a:endParaRPr lang="en-GB"/>
        </a:p>
      </dgm:t>
    </dgm:pt>
    <dgm:pt modelId="{0A04F004-C44E-45C1-98D3-EEC646A43B8A}">
      <dgm:prSet phldrT="[Text]" custT="1"/>
      <dgm:spPr/>
      <dgm:t>
        <a:bodyPr/>
        <a:lstStyle/>
        <a:p>
          <a:pPr algn="l"/>
          <a:r>
            <a:rPr lang="en-US" sz="2400" kern="2000" baseline="0" dirty="0"/>
            <a:t>Phenotype</a:t>
          </a:r>
          <a:endParaRPr lang="en-GB" sz="2400" kern="2000" baseline="0" dirty="0"/>
        </a:p>
      </dgm:t>
    </dgm:pt>
    <dgm:pt modelId="{F019B122-953E-43E9-BB86-74C2C25597F8}" type="sibTrans" cxnId="{E04B4E7B-408F-4AE5-9EEE-12124D8FAD92}">
      <dgm:prSet/>
      <dgm:spPr/>
      <dgm:t>
        <a:bodyPr/>
        <a:lstStyle/>
        <a:p>
          <a:pPr algn="l"/>
          <a:endParaRPr lang="en-GB"/>
        </a:p>
      </dgm:t>
    </dgm:pt>
    <dgm:pt modelId="{74DAACF8-61AD-433D-B493-E5338C3B7487}" type="parTrans" cxnId="{E04B4E7B-408F-4AE5-9EEE-12124D8FAD92}">
      <dgm:prSet/>
      <dgm:spPr/>
      <dgm:t>
        <a:bodyPr/>
        <a:lstStyle/>
        <a:p>
          <a:pPr algn="l"/>
          <a:endParaRPr lang="en-GB"/>
        </a:p>
      </dgm:t>
    </dgm:pt>
    <dgm:pt modelId="{9DEBF6D6-5981-42E8-9622-63C34586D4C4}" type="pres">
      <dgm:prSet presAssocID="{47492E48-4BC9-413C-8B07-3A86C61FF791}" presName="Name0" presStyleCnt="0">
        <dgm:presLayoutVars>
          <dgm:chMax val="7"/>
          <dgm:dir/>
          <dgm:animLvl val="lvl"/>
          <dgm:resizeHandles val="exact"/>
        </dgm:presLayoutVars>
      </dgm:prSet>
      <dgm:spPr/>
    </dgm:pt>
    <dgm:pt modelId="{36C62DFA-B360-4222-8387-7F3EF54CC9BF}" type="pres">
      <dgm:prSet presAssocID="{0A04F004-C44E-45C1-98D3-EEC646A43B8A}" presName="circle1" presStyleLbl="node1" presStyleIdx="0" presStyleCnt="6" custScaleY="100919"/>
      <dgm:spPr>
        <a:solidFill>
          <a:schemeClr val="accent2">
            <a:lumMod val="50000"/>
          </a:schemeClr>
        </a:solidFill>
      </dgm:spPr>
    </dgm:pt>
    <dgm:pt modelId="{1BB02195-CE4A-4F8B-AFC6-CBA9F88385FE}" type="pres">
      <dgm:prSet presAssocID="{0A04F004-C44E-45C1-98D3-EEC646A43B8A}" presName="space" presStyleCnt="0"/>
      <dgm:spPr/>
    </dgm:pt>
    <dgm:pt modelId="{EC7737ED-4E1A-4178-9416-928327C555BD}" type="pres">
      <dgm:prSet presAssocID="{0A04F004-C44E-45C1-98D3-EEC646A43B8A}" presName="rect1" presStyleLbl="alignAcc1" presStyleIdx="0" presStyleCnt="6"/>
      <dgm:spPr/>
    </dgm:pt>
    <dgm:pt modelId="{86D19A20-D7B4-4AE5-8600-4F02BB887B17}" type="pres">
      <dgm:prSet presAssocID="{4AB98ED5-82FD-4920-BCEC-CF14413CB968}" presName="vertSpace2" presStyleLbl="node1" presStyleIdx="0" presStyleCnt="6"/>
      <dgm:spPr/>
    </dgm:pt>
    <dgm:pt modelId="{7593F700-43F2-40DB-9FEB-21C1668FEC70}" type="pres">
      <dgm:prSet presAssocID="{4AB98ED5-82FD-4920-BCEC-CF14413CB968}" presName="circle2" presStyleLbl="node1" presStyleIdx="1" presStyleCnt="6" custLinFactNeighborY="6264"/>
      <dgm:spPr>
        <a:solidFill>
          <a:schemeClr val="accent2">
            <a:lumMod val="75000"/>
          </a:schemeClr>
        </a:solidFill>
      </dgm:spPr>
    </dgm:pt>
    <dgm:pt modelId="{66C2A10C-EF59-4FD0-85C3-E4776D942CCF}" type="pres">
      <dgm:prSet presAssocID="{4AB98ED5-82FD-4920-BCEC-CF14413CB968}" presName="rect2" presStyleLbl="alignAcc1" presStyleIdx="1" presStyleCnt="6" custLinFactNeighborY="6032"/>
      <dgm:spPr/>
    </dgm:pt>
    <dgm:pt modelId="{EC9956A6-E896-4BC9-ACE7-17F194EA7788}" type="pres">
      <dgm:prSet presAssocID="{37F771B2-27C1-44A9-B981-1351C208562F}" presName="vertSpace3" presStyleLbl="node1" presStyleIdx="1" presStyleCnt="6"/>
      <dgm:spPr/>
    </dgm:pt>
    <dgm:pt modelId="{67545370-319B-4367-9ADC-C88A1B065008}" type="pres">
      <dgm:prSet presAssocID="{37F771B2-27C1-44A9-B981-1351C208562F}" presName="circle3" presStyleLbl="node1" presStyleIdx="2" presStyleCnt="6" custLinFactNeighborY="15340"/>
      <dgm:spPr>
        <a:solidFill>
          <a:schemeClr val="accent2"/>
        </a:solidFill>
      </dgm:spPr>
    </dgm:pt>
    <dgm:pt modelId="{F5EDC1B9-4648-4529-A7E9-2A76D2F2D918}" type="pres">
      <dgm:prSet presAssocID="{37F771B2-27C1-44A9-B981-1351C208562F}" presName="rect3" presStyleLbl="alignAcc1" presStyleIdx="2" presStyleCnt="6" custLinFactNeighborX="1313" custLinFactNeighborY="15317"/>
      <dgm:spPr/>
    </dgm:pt>
    <dgm:pt modelId="{10BBEBAB-D80D-45AE-BF90-EA9A1CCD8A8C}" type="pres">
      <dgm:prSet presAssocID="{3D81ABAF-0472-41AA-892F-A54902DD07D6}" presName="vertSpace4" presStyleLbl="node1" presStyleIdx="2" presStyleCnt="6"/>
      <dgm:spPr/>
    </dgm:pt>
    <dgm:pt modelId="{90DE8BAF-CA0B-4B6D-8163-0850DD8E6447}" type="pres">
      <dgm:prSet presAssocID="{3D81ABAF-0472-41AA-892F-A54902DD07D6}" presName="circle4" presStyleLbl="node1" presStyleIdx="3" presStyleCnt="6" custLinFactNeighborY="31434"/>
      <dgm:spPr>
        <a:solidFill>
          <a:schemeClr val="accent2">
            <a:lumMod val="60000"/>
            <a:lumOff val="40000"/>
          </a:schemeClr>
        </a:solidFill>
      </dgm:spPr>
    </dgm:pt>
    <dgm:pt modelId="{717B3C96-760A-4F3D-B22D-26552C69ACBD}" type="pres">
      <dgm:prSet presAssocID="{3D81ABAF-0472-41AA-892F-A54902DD07D6}" presName="rect4" presStyleLbl="alignAcc1" presStyleIdx="3" presStyleCnt="6" custLinFactNeighborX="0" custLinFactNeighborY="31440"/>
      <dgm:spPr/>
    </dgm:pt>
    <dgm:pt modelId="{E4208319-693F-4127-9BC5-1FEF98AD6CB3}" type="pres">
      <dgm:prSet presAssocID="{AFCA5999-3B8F-412A-8AB0-BD1B303771CF}" presName="vertSpace5" presStyleLbl="node1" presStyleIdx="3" presStyleCnt="6"/>
      <dgm:spPr/>
    </dgm:pt>
    <dgm:pt modelId="{5DF45FBF-5695-43E9-B25D-8852BD02F549}" type="pres">
      <dgm:prSet presAssocID="{AFCA5999-3B8F-412A-8AB0-BD1B303771CF}" presName="circle5" presStyleLbl="node1" presStyleIdx="4" presStyleCnt="6" custLinFactNeighborY="67628"/>
      <dgm:spPr>
        <a:solidFill>
          <a:schemeClr val="accent2">
            <a:lumMod val="40000"/>
            <a:lumOff val="60000"/>
          </a:schemeClr>
        </a:solidFill>
      </dgm:spPr>
    </dgm:pt>
    <dgm:pt modelId="{185FD958-D858-4004-9872-4ECB3B98C391}" type="pres">
      <dgm:prSet presAssocID="{AFCA5999-3B8F-412A-8AB0-BD1B303771CF}" presName="rect5" presStyleLbl="alignAcc1" presStyleIdx="4" presStyleCnt="6" custLinFactNeighborX="0" custLinFactNeighborY="67650"/>
      <dgm:spPr/>
    </dgm:pt>
    <dgm:pt modelId="{D040A756-5649-4EF7-9B81-68A1B27ECCB9}" type="pres">
      <dgm:prSet presAssocID="{A5E1BD56-ED1A-4C67-9B09-539DF579B51E}" presName="vertSpace6" presStyleLbl="node1" presStyleIdx="4" presStyleCnt="6"/>
      <dgm:spPr/>
    </dgm:pt>
    <dgm:pt modelId="{CD17B1F5-06D1-453A-8A3E-17F9C7BE9E62}" type="pres">
      <dgm:prSet presAssocID="{A5E1BD56-ED1A-4C67-9B09-539DF579B51E}" presName="circle6" presStyleLbl="node1" presStyleIdx="5" presStyleCnt="6" custLinFactY="100000" custLinFactNeighborY="100692"/>
      <dgm:spPr>
        <a:solidFill>
          <a:schemeClr val="accent2">
            <a:lumMod val="20000"/>
            <a:lumOff val="80000"/>
          </a:schemeClr>
        </a:solidFill>
      </dgm:spPr>
    </dgm:pt>
    <dgm:pt modelId="{FE9A21EF-3695-40E8-B658-AAFBD5204DE1}" type="pres">
      <dgm:prSet presAssocID="{A5E1BD56-ED1A-4C67-9B09-539DF579B51E}" presName="rect6" presStyleLbl="alignAcc1" presStyleIdx="5" presStyleCnt="6" custLinFactY="100000" custLinFactNeighborY="102224"/>
      <dgm:spPr/>
    </dgm:pt>
    <dgm:pt modelId="{D04F5B0F-3855-472B-9C9E-E84C6118A732}" type="pres">
      <dgm:prSet presAssocID="{0A04F004-C44E-45C1-98D3-EEC646A43B8A}" presName="rect1ParTxNoCh" presStyleLbl="alignAcc1" presStyleIdx="5" presStyleCnt="6">
        <dgm:presLayoutVars>
          <dgm:chMax val="1"/>
          <dgm:bulletEnabled val="1"/>
        </dgm:presLayoutVars>
      </dgm:prSet>
      <dgm:spPr/>
    </dgm:pt>
    <dgm:pt modelId="{D0A79C5B-708A-4753-84C1-86243ED19340}" type="pres">
      <dgm:prSet presAssocID="{4AB98ED5-82FD-4920-BCEC-CF14413CB968}" presName="rect2ParTxNoCh" presStyleLbl="alignAcc1" presStyleIdx="5" presStyleCnt="6">
        <dgm:presLayoutVars>
          <dgm:chMax val="1"/>
          <dgm:bulletEnabled val="1"/>
        </dgm:presLayoutVars>
      </dgm:prSet>
      <dgm:spPr/>
    </dgm:pt>
    <dgm:pt modelId="{7A3755E4-F416-405A-985B-6AF8159276E6}" type="pres">
      <dgm:prSet presAssocID="{37F771B2-27C1-44A9-B981-1351C208562F}" presName="rect3ParTxNoCh" presStyleLbl="alignAcc1" presStyleIdx="5" presStyleCnt="6">
        <dgm:presLayoutVars>
          <dgm:chMax val="1"/>
          <dgm:bulletEnabled val="1"/>
        </dgm:presLayoutVars>
      </dgm:prSet>
      <dgm:spPr/>
    </dgm:pt>
    <dgm:pt modelId="{352FC2B8-BB2C-4528-857F-486A1B82991F}" type="pres">
      <dgm:prSet presAssocID="{3D81ABAF-0472-41AA-892F-A54902DD07D6}" presName="rect4ParTxNoCh" presStyleLbl="alignAcc1" presStyleIdx="5" presStyleCnt="6">
        <dgm:presLayoutVars>
          <dgm:chMax val="1"/>
          <dgm:bulletEnabled val="1"/>
        </dgm:presLayoutVars>
      </dgm:prSet>
      <dgm:spPr/>
    </dgm:pt>
    <dgm:pt modelId="{A573359A-3EC1-4011-88C0-614C8F1A09CC}" type="pres">
      <dgm:prSet presAssocID="{AFCA5999-3B8F-412A-8AB0-BD1B303771CF}" presName="rect5ParTxNoCh" presStyleLbl="alignAcc1" presStyleIdx="5" presStyleCnt="6">
        <dgm:presLayoutVars>
          <dgm:chMax val="1"/>
          <dgm:bulletEnabled val="1"/>
        </dgm:presLayoutVars>
      </dgm:prSet>
      <dgm:spPr/>
    </dgm:pt>
    <dgm:pt modelId="{08EB9615-4A57-496C-B3E1-3373BB590788}" type="pres">
      <dgm:prSet presAssocID="{A5E1BD56-ED1A-4C67-9B09-539DF579B51E}" presName="rect6ParTxNoCh" presStyleLbl="alignAcc1" presStyleIdx="5" presStyleCnt="6">
        <dgm:presLayoutVars>
          <dgm:chMax val="1"/>
          <dgm:bulletEnabled val="1"/>
        </dgm:presLayoutVars>
      </dgm:prSet>
      <dgm:spPr/>
    </dgm:pt>
  </dgm:ptLst>
  <dgm:cxnLst>
    <dgm:cxn modelId="{4BE2C60B-68D7-4BD2-A8D3-9E2990B2AF0A}" type="presOf" srcId="{4AB98ED5-82FD-4920-BCEC-CF14413CB968}" destId="{66C2A10C-EF59-4FD0-85C3-E4776D942CCF}" srcOrd="0" destOrd="0" presId="urn:microsoft.com/office/officeart/2005/8/layout/target3"/>
    <dgm:cxn modelId="{CCB14E0E-9D14-46B2-A53B-6379EF3A924C}" srcId="{47492E48-4BC9-413C-8B07-3A86C61FF791}" destId="{4AB98ED5-82FD-4920-BCEC-CF14413CB968}" srcOrd="1" destOrd="0" parTransId="{EE8F5F17-1973-489F-BB2B-60A43CE22B42}" sibTransId="{7A35EA94-3077-4B90-8082-B6BBFEF9E7C4}"/>
    <dgm:cxn modelId="{39620C18-CDFC-4D22-970E-4F5D39990BDF}" type="presOf" srcId="{AFCA5999-3B8F-412A-8AB0-BD1B303771CF}" destId="{A573359A-3EC1-4011-88C0-614C8F1A09CC}" srcOrd="1" destOrd="0" presId="urn:microsoft.com/office/officeart/2005/8/layout/target3"/>
    <dgm:cxn modelId="{58079328-1AFB-49A7-9455-9CC6781A56A6}" srcId="{47492E48-4BC9-413C-8B07-3A86C61FF791}" destId="{3D81ABAF-0472-41AA-892F-A54902DD07D6}" srcOrd="3" destOrd="0" parTransId="{CF792B2A-6374-4A0E-BA40-B78FC0E396EB}" sibTransId="{BCE1A515-0C76-4A4A-BE7A-EE4260596B5F}"/>
    <dgm:cxn modelId="{B255E12D-0B18-4954-9683-BAE919BAE235}" type="presOf" srcId="{4AB98ED5-82FD-4920-BCEC-CF14413CB968}" destId="{D0A79C5B-708A-4753-84C1-86243ED19340}" srcOrd="1" destOrd="0" presId="urn:microsoft.com/office/officeart/2005/8/layout/target3"/>
    <dgm:cxn modelId="{FFF8AD46-3424-4FAF-BFAF-DA94DC6A8573}" type="presOf" srcId="{0A04F004-C44E-45C1-98D3-EEC646A43B8A}" destId="{EC7737ED-4E1A-4178-9416-928327C555BD}" srcOrd="0" destOrd="0" presId="urn:microsoft.com/office/officeart/2005/8/layout/target3"/>
    <dgm:cxn modelId="{31070A71-D069-4B1A-BEEB-16194FB25C44}" type="presOf" srcId="{0A04F004-C44E-45C1-98D3-EEC646A43B8A}" destId="{D04F5B0F-3855-472B-9C9E-E84C6118A732}" srcOrd="1" destOrd="0" presId="urn:microsoft.com/office/officeart/2005/8/layout/target3"/>
    <dgm:cxn modelId="{32244C73-AD7C-444A-9059-C02CDFC59C00}" type="presOf" srcId="{A5E1BD56-ED1A-4C67-9B09-539DF579B51E}" destId="{FE9A21EF-3695-40E8-B658-AAFBD5204DE1}" srcOrd="0" destOrd="0" presId="urn:microsoft.com/office/officeart/2005/8/layout/target3"/>
    <dgm:cxn modelId="{AE5BBA7A-4EC4-4C55-BC71-AB33ED36BE0F}" type="presOf" srcId="{47492E48-4BC9-413C-8B07-3A86C61FF791}" destId="{9DEBF6D6-5981-42E8-9622-63C34586D4C4}" srcOrd="0" destOrd="0" presId="urn:microsoft.com/office/officeart/2005/8/layout/target3"/>
    <dgm:cxn modelId="{E04B4E7B-408F-4AE5-9EEE-12124D8FAD92}" srcId="{47492E48-4BC9-413C-8B07-3A86C61FF791}" destId="{0A04F004-C44E-45C1-98D3-EEC646A43B8A}" srcOrd="0" destOrd="0" parTransId="{74DAACF8-61AD-433D-B493-E5338C3B7487}" sibTransId="{F019B122-953E-43E9-BB86-74C2C25597F8}"/>
    <dgm:cxn modelId="{E1332280-5D01-45C1-961F-411E7ADCF1CA}" type="presOf" srcId="{3D81ABAF-0472-41AA-892F-A54902DD07D6}" destId="{352FC2B8-BB2C-4528-857F-486A1B82991F}" srcOrd="1" destOrd="0" presId="urn:microsoft.com/office/officeart/2005/8/layout/target3"/>
    <dgm:cxn modelId="{0BC4C086-3599-4FF7-A1CB-E80C36D205C9}" type="presOf" srcId="{A5E1BD56-ED1A-4C67-9B09-539DF579B51E}" destId="{08EB9615-4A57-496C-B3E1-3373BB590788}" srcOrd="1" destOrd="0" presId="urn:microsoft.com/office/officeart/2005/8/layout/target3"/>
    <dgm:cxn modelId="{63E5D794-FCBE-452C-AEBA-475D79414B3D}" type="presOf" srcId="{37F771B2-27C1-44A9-B981-1351C208562F}" destId="{F5EDC1B9-4648-4529-A7E9-2A76D2F2D918}" srcOrd="0" destOrd="0" presId="urn:microsoft.com/office/officeart/2005/8/layout/target3"/>
    <dgm:cxn modelId="{5BF28D99-9860-4B85-AB20-8206F8319F20}" type="presOf" srcId="{37F771B2-27C1-44A9-B981-1351C208562F}" destId="{7A3755E4-F416-405A-985B-6AF8159276E6}" srcOrd="1" destOrd="0" presId="urn:microsoft.com/office/officeart/2005/8/layout/target3"/>
    <dgm:cxn modelId="{4C7D4FA6-0929-4728-9856-4E6172D3C255}" srcId="{47492E48-4BC9-413C-8B07-3A86C61FF791}" destId="{37F771B2-27C1-44A9-B981-1351C208562F}" srcOrd="2" destOrd="0" parTransId="{E6330725-3A64-4034-9456-62BDE3066490}" sibTransId="{D4795BBA-15AE-4AD9-A258-7FA84BB6FAD1}"/>
    <dgm:cxn modelId="{DE8992A9-33F8-43A1-9896-C23646A28F4D}" srcId="{47492E48-4BC9-413C-8B07-3A86C61FF791}" destId="{AFCA5999-3B8F-412A-8AB0-BD1B303771CF}" srcOrd="4" destOrd="0" parTransId="{2C6A592E-E6FC-4325-B5A1-0CF62C87AD1B}" sibTransId="{D6E90E67-A9CF-4229-84E2-E2D60337DBE2}"/>
    <dgm:cxn modelId="{4983A2AE-CAE3-4490-AC8A-2BEE761F6CB9}" srcId="{47492E48-4BC9-413C-8B07-3A86C61FF791}" destId="{A5E1BD56-ED1A-4C67-9B09-539DF579B51E}" srcOrd="5" destOrd="0" parTransId="{A54D07E8-371F-4E8A-B7F0-F8F750447266}" sibTransId="{E67C9AA3-26D1-4200-AC9C-4A1959019492}"/>
    <dgm:cxn modelId="{79C462D6-F311-432D-8F8E-194C3FFE8DAE}" type="presOf" srcId="{AFCA5999-3B8F-412A-8AB0-BD1B303771CF}" destId="{185FD958-D858-4004-9872-4ECB3B98C391}" srcOrd="0" destOrd="0" presId="urn:microsoft.com/office/officeart/2005/8/layout/target3"/>
    <dgm:cxn modelId="{B7A485F2-A089-4434-A883-301DA703EC19}" type="presOf" srcId="{3D81ABAF-0472-41AA-892F-A54902DD07D6}" destId="{717B3C96-760A-4F3D-B22D-26552C69ACBD}" srcOrd="0" destOrd="0" presId="urn:microsoft.com/office/officeart/2005/8/layout/target3"/>
    <dgm:cxn modelId="{E90F2E97-A6F0-4C2D-92E8-97E55BA58759}" type="presParOf" srcId="{9DEBF6D6-5981-42E8-9622-63C34586D4C4}" destId="{36C62DFA-B360-4222-8387-7F3EF54CC9BF}" srcOrd="0" destOrd="0" presId="urn:microsoft.com/office/officeart/2005/8/layout/target3"/>
    <dgm:cxn modelId="{07E888FF-A7E4-4CD0-95F7-8543AE20AB8A}" type="presParOf" srcId="{9DEBF6D6-5981-42E8-9622-63C34586D4C4}" destId="{1BB02195-CE4A-4F8B-AFC6-CBA9F88385FE}" srcOrd="1" destOrd="0" presId="urn:microsoft.com/office/officeart/2005/8/layout/target3"/>
    <dgm:cxn modelId="{9AE6F110-3369-4D79-BC04-4C879AF8BAA7}" type="presParOf" srcId="{9DEBF6D6-5981-42E8-9622-63C34586D4C4}" destId="{EC7737ED-4E1A-4178-9416-928327C555BD}" srcOrd="2" destOrd="0" presId="urn:microsoft.com/office/officeart/2005/8/layout/target3"/>
    <dgm:cxn modelId="{D8B3F048-AD8F-46F8-BECD-D023C7C394D5}" type="presParOf" srcId="{9DEBF6D6-5981-42E8-9622-63C34586D4C4}" destId="{86D19A20-D7B4-4AE5-8600-4F02BB887B17}" srcOrd="3" destOrd="0" presId="urn:microsoft.com/office/officeart/2005/8/layout/target3"/>
    <dgm:cxn modelId="{B10369FE-4DCB-4BFE-ACE5-7395582E2D1D}" type="presParOf" srcId="{9DEBF6D6-5981-42E8-9622-63C34586D4C4}" destId="{7593F700-43F2-40DB-9FEB-21C1668FEC70}" srcOrd="4" destOrd="0" presId="urn:microsoft.com/office/officeart/2005/8/layout/target3"/>
    <dgm:cxn modelId="{4D5436F1-962B-4A3B-B452-1A53EC00AC84}" type="presParOf" srcId="{9DEBF6D6-5981-42E8-9622-63C34586D4C4}" destId="{66C2A10C-EF59-4FD0-85C3-E4776D942CCF}" srcOrd="5" destOrd="0" presId="urn:microsoft.com/office/officeart/2005/8/layout/target3"/>
    <dgm:cxn modelId="{97CBB3A5-BD3E-4049-A68C-F9E45B90FF66}" type="presParOf" srcId="{9DEBF6D6-5981-42E8-9622-63C34586D4C4}" destId="{EC9956A6-E896-4BC9-ACE7-17F194EA7788}" srcOrd="6" destOrd="0" presId="urn:microsoft.com/office/officeart/2005/8/layout/target3"/>
    <dgm:cxn modelId="{0C9D0475-D7BA-4A4B-9AA7-A5D65B4ACC18}" type="presParOf" srcId="{9DEBF6D6-5981-42E8-9622-63C34586D4C4}" destId="{67545370-319B-4367-9ADC-C88A1B065008}" srcOrd="7" destOrd="0" presId="urn:microsoft.com/office/officeart/2005/8/layout/target3"/>
    <dgm:cxn modelId="{53343161-39FD-4040-B389-2A2D304AEE88}" type="presParOf" srcId="{9DEBF6D6-5981-42E8-9622-63C34586D4C4}" destId="{F5EDC1B9-4648-4529-A7E9-2A76D2F2D918}" srcOrd="8" destOrd="0" presId="urn:microsoft.com/office/officeart/2005/8/layout/target3"/>
    <dgm:cxn modelId="{8A374944-B79C-4B9D-AEAB-03D0517D2552}" type="presParOf" srcId="{9DEBF6D6-5981-42E8-9622-63C34586D4C4}" destId="{10BBEBAB-D80D-45AE-BF90-EA9A1CCD8A8C}" srcOrd="9" destOrd="0" presId="urn:microsoft.com/office/officeart/2005/8/layout/target3"/>
    <dgm:cxn modelId="{89FC29FD-C7B3-4667-9FEB-1BE63A843B57}" type="presParOf" srcId="{9DEBF6D6-5981-42E8-9622-63C34586D4C4}" destId="{90DE8BAF-CA0B-4B6D-8163-0850DD8E6447}" srcOrd="10" destOrd="0" presId="urn:microsoft.com/office/officeart/2005/8/layout/target3"/>
    <dgm:cxn modelId="{18AB9DF1-0BDB-44B8-BCEE-9C464A522974}" type="presParOf" srcId="{9DEBF6D6-5981-42E8-9622-63C34586D4C4}" destId="{717B3C96-760A-4F3D-B22D-26552C69ACBD}" srcOrd="11" destOrd="0" presId="urn:microsoft.com/office/officeart/2005/8/layout/target3"/>
    <dgm:cxn modelId="{3D543D72-439C-45A4-97AF-F0E81E4ED30D}" type="presParOf" srcId="{9DEBF6D6-5981-42E8-9622-63C34586D4C4}" destId="{E4208319-693F-4127-9BC5-1FEF98AD6CB3}" srcOrd="12" destOrd="0" presId="urn:microsoft.com/office/officeart/2005/8/layout/target3"/>
    <dgm:cxn modelId="{FF6308A2-EF3C-44BA-99CA-4429DF894B16}" type="presParOf" srcId="{9DEBF6D6-5981-42E8-9622-63C34586D4C4}" destId="{5DF45FBF-5695-43E9-B25D-8852BD02F549}" srcOrd="13" destOrd="0" presId="urn:microsoft.com/office/officeart/2005/8/layout/target3"/>
    <dgm:cxn modelId="{07B12C2C-F249-4968-8F51-344631472311}" type="presParOf" srcId="{9DEBF6D6-5981-42E8-9622-63C34586D4C4}" destId="{185FD958-D858-4004-9872-4ECB3B98C391}" srcOrd="14" destOrd="0" presId="urn:microsoft.com/office/officeart/2005/8/layout/target3"/>
    <dgm:cxn modelId="{8761E588-F8BF-45FA-909D-650A6AB334DF}" type="presParOf" srcId="{9DEBF6D6-5981-42E8-9622-63C34586D4C4}" destId="{D040A756-5649-4EF7-9B81-68A1B27ECCB9}" srcOrd="15" destOrd="0" presId="urn:microsoft.com/office/officeart/2005/8/layout/target3"/>
    <dgm:cxn modelId="{801DE5D1-01ED-4EEF-885B-CFCDD1470E1B}" type="presParOf" srcId="{9DEBF6D6-5981-42E8-9622-63C34586D4C4}" destId="{CD17B1F5-06D1-453A-8A3E-17F9C7BE9E62}" srcOrd="16" destOrd="0" presId="urn:microsoft.com/office/officeart/2005/8/layout/target3"/>
    <dgm:cxn modelId="{A316693E-165D-430E-A5BE-69A281A4CC1A}" type="presParOf" srcId="{9DEBF6D6-5981-42E8-9622-63C34586D4C4}" destId="{FE9A21EF-3695-40E8-B658-AAFBD5204DE1}" srcOrd="17" destOrd="0" presId="urn:microsoft.com/office/officeart/2005/8/layout/target3"/>
    <dgm:cxn modelId="{AF9C1A50-73E3-4AFF-8D1E-E7C20B919627}" type="presParOf" srcId="{9DEBF6D6-5981-42E8-9622-63C34586D4C4}" destId="{D04F5B0F-3855-472B-9C9E-E84C6118A732}" srcOrd="18" destOrd="0" presId="urn:microsoft.com/office/officeart/2005/8/layout/target3"/>
    <dgm:cxn modelId="{416DDDAB-5A08-4618-8DD0-229ED6DE13C5}" type="presParOf" srcId="{9DEBF6D6-5981-42E8-9622-63C34586D4C4}" destId="{D0A79C5B-708A-4753-84C1-86243ED19340}" srcOrd="19" destOrd="0" presId="urn:microsoft.com/office/officeart/2005/8/layout/target3"/>
    <dgm:cxn modelId="{4E79156D-3B18-42DD-828C-2AC0D138C7CE}" type="presParOf" srcId="{9DEBF6D6-5981-42E8-9622-63C34586D4C4}" destId="{7A3755E4-F416-405A-985B-6AF8159276E6}" srcOrd="20" destOrd="0" presId="urn:microsoft.com/office/officeart/2005/8/layout/target3"/>
    <dgm:cxn modelId="{B982211C-F003-4727-AACD-7FD1992D03AA}" type="presParOf" srcId="{9DEBF6D6-5981-42E8-9622-63C34586D4C4}" destId="{352FC2B8-BB2C-4528-857F-486A1B82991F}" srcOrd="21" destOrd="0" presId="urn:microsoft.com/office/officeart/2005/8/layout/target3"/>
    <dgm:cxn modelId="{B43D1D9A-D5AA-4AE6-8E40-E11E98FEB4AD}" type="presParOf" srcId="{9DEBF6D6-5981-42E8-9622-63C34586D4C4}" destId="{A573359A-3EC1-4011-88C0-614C8F1A09CC}" srcOrd="22" destOrd="0" presId="urn:microsoft.com/office/officeart/2005/8/layout/target3"/>
    <dgm:cxn modelId="{EFF4EC06-FB17-4F95-B12A-5F984EA84786}" type="presParOf" srcId="{9DEBF6D6-5981-42E8-9622-63C34586D4C4}" destId="{08EB9615-4A57-496C-B3E1-3373BB590788}" srcOrd="23" destOrd="0" presId="urn:microsoft.com/office/officeart/2005/8/layout/targe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370A4BE-DAB0-46C8-83FE-89470C5EBA55}" type="doc">
      <dgm:prSet loTypeId="urn:microsoft.com/office/officeart/2009/3/layout/RandomtoResultProcess" loCatId="process" qsTypeId="urn:microsoft.com/office/officeart/2005/8/quickstyle/3d2" qsCatId="3D" csTypeId="urn:microsoft.com/office/officeart/2005/8/colors/accent1_2" csCatId="accent1" phldr="1"/>
      <dgm:spPr/>
      <dgm:t>
        <a:bodyPr/>
        <a:lstStyle/>
        <a:p>
          <a:endParaRPr lang="en-GB"/>
        </a:p>
      </dgm:t>
    </dgm:pt>
    <dgm:pt modelId="{4ABE69C6-0D63-48DA-A105-18139CD9CF7E}">
      <dgm:prSet phldrT="[Text]"/>
      <dgm:spPr/>
      <dgm:t>
        <a:bodyPr/>
        <a:lstStyle/>
        <a:p>
          <a:r>
            <a:rPr lang="en-US" dirty="0">
              <a:solidFill>
                <a:schemeClr val="accent6"/>
              </a:solidFill>
            </a:rPr>
            <a:t>Data</a:t>
          </a:r>
          <a:endParaRPr lang="en-GB" dirty="0">
            <a:solidFill>
              <a:schemeClr val="accent6"/>
            </a:solidFill>
          </a:endParaRPr>
        </a:p>
      </dgm:t>
    </dgm:pt>
    <dgm:pt modelId="{BB6E5A7A-874A-4026-80A8-9B7CD0E97B4B}" type="parTrans" cxnId="{BD72A340-8885-4567-804E-827560F64101}">
      <dgm:prSet/>
      <dgm:spPr/>
      <dgm:t>
        <a:bodyPr/>
        <a:lstStyle/>
        <a:p>
          <a:endParaRPr lang="en-GB">
            <a:solidFill>
              <a:schemeClr val="accent6"/>
            </a:solidFill>
          </a:endParaRPr>
        </a:p>
      </dgm:t>
    </dgm:pt>
    <dgm:pt modelId="{4B2668CF-E5AC-4F4D-9556-B3418677DBA4}" type="sibTrans" cxnId="{BD72A340-8885-4567-804E-827560F64101}">
      <dgm:prSet/>
      <dgm:spPr/>
      <dgm:t>
        <a:bodyPr/>
        <a:lstStyle/>
        <a:p>
          <a:endParaRPr lang="en-GB">
            <a:solidFill>
              <a:schemeClr val="accent6"/>
            </a:solidFill>
          </a:endParaRPr>
        </a:p>
      </dgm:t>
    </dgm:pt>
    <dgm:pt modelId="{E71DF259-0C01-4474-9772-A7EF8CF59A1C}">
      <dgm:prSet phldrT="[Text]"/>
      <dgm:spPr/>
      <dgm:t>
        <a:bodyPr/>
        <a:lstStyle/>
        <a:p>
          <a:r>
            <a:rPr lang="en-US" dirty="0">
              <a:solidFill>
                <a:schemeClr val="accent6"/>
              </a:solidFill>
            </a:rPr>
            <a:t>Analyses</a:t>
          </a:r>
          <a:endParaRPr lang="en-GB" dirty="0">
            <a:solidFill>
              <a:schemeClr val="accent6"/>
            </a:solidFill>
          </a:endParaRPr>
        </a:p>
      </dgm:t>
    </dgm:pt>
    <dgm:pt modelId="{9855BA8F-ABA2-41B0-95BB-A80313AD17A0}" type="parTrans" cxnId="{B71A589C-7E3E-4FD7-B6AD-004B2BB419D3}">
      <dgm:prSet/>
      <dgm:spPr/>
      <dgm:t>
        <a:bodyPr/>
        <a:lstStyle/>
        <a:p>
          <a:endParaRPr lang="en-GB">
            <a:solidFill>
              <a:schemeClr val="accent6"/>
            </a:solidFill>
          </a:endParaRPr>
        </a:p>
      </dgm:t>
    </dgm:pt>
    <dgm:pt modelId="{259DA447-73A8-424A-9D66-096C11774497}" type="sibTrans" cxnId="{B71A589C-7E3E-4FD7-B6AD-004B2BB419D3}">
      <dgm:prSet/>
      <dgm:spPr/>
      <dgm:t>
        <a:bodyPr/>
        <a:lstStyle/>
        <a:p>
          <a:endParaRPr lang="en-GB">
            <a:solidFill>
              <a:schemeClr val="accent6"/>
            </a:solidFill>
          </a:endParaRPr>
        </a:p>
      </dgm:t>
    </dgm:pt>
    <dgm:pt modelId="{2DC33306-D5F0-4871-A75A-F7511D98AE37}">
      <dgm:prSet phldrT="[Text]"/>
      <dgm:spPr/>
      <dgm:t>
        <a:bodyPr/>
        <a:lstStyle/>
        <a:p>
          <a:r>
            <a:rPr lang="en-US" dirty="0">
              <a:solidFill>
                <a:schemeClr val="accent6"/>
              </a:solidFill>
            </a:rPr>
            <a:t>Hypothesis</a:t>
          </a:r>
          <a:endParaRPr lang="en-GB" dirty="0">
            <a:solidFill>
              <a:schemeClr val="accent6"/>
            </a:solidFill>
          </a:endParaRPr>
        </a:p>
      </dgm:t>
    </dgm:pt>
    <dgm:pt modelId="{CAD450D7-F467-49EF-86D2-2108A1D7B4DB}" type="parTrans" cxnId="{581C8B99-D803-4F16-92E1-290E572F172E}">
      <dgm:prSet/>
      <dgm:spPr/>
      <dgm:t>
        <a:bodyPr/>
        <a:lstStyle/>
        <a:p>
          <a:endParaRPr lang="en-GB">
            <a:solidFill>
              <a:schemeClr val="accent6"/>
            </a:solidFill>
          </a:endParaRPr>
        </a:p>
      </dgm:t>
    </dgm:pt>
    <dgm:pt modelId="{09F0F09E-E86A-409C-9FE9-A4D119B4B40C}" type="sibTrans" cxnId="{581C8B99-D803-4F16-92E1-290E572F172E}">
      <dgm:prSet/>
      <dgm:spPr/>
      <dgm:t>
        <a:bodyPr/>
        <a:lstStyle/>
        <a:p>
          <a:endParaRPr lang="en-GB">
            <a:solidFill>
              <a:schemeClr val="accent6"/>
            </a:solidFill>
          </a:endParaRPr>
        </a:p>
      </dgm:t>
    </dgm:pt>
    <dgm:pt modelId="{F46E4697-37C6-44C1-B712-A10C2DA8A8BD}">
      <dgm:prSet phldrT="[Text]"/>
      <dgm:spPr/>
      <dgm:t>
        <a:bodyPr/>
        <a:lstStyle/>
        <a:p>
          <a:r>
            <a:rPr lang="en-US" dirty="0">
              <a:solidFill>
                <a:schemeClr val="accent6"/>
              </a:solidFill>
            </a:rPr>
            <a:t>Paper Writing</a:t>
          </a:r>
          <a:endParaRPr lang="en-GB" dirty="0">
            <a:solidFill>
              <a:schemeClr val="accent6"/>
            </a:solidFill>
          </a:endParaRPr>
        </a:p>
      </dgm:t>
    </dgm:pt>
    <dgm:pt modelId="{8734E65B-14FF-42DE-A1AF-21BBFBE47233}" type="parTrans" cxnId="{A42C8F65-3945-4C12-B251-E0F6CE5B2078}">
      <dgm:prSet/>
      <dgm:spPr/>
      <dgm:t>
        <a:bodyPr/>
        <a:lstStyle/>
        <a:p>
          <a:endParaRPr lang="en-GB">
            <a:solidFill>
              <a:schemeClr val="accent6"/>
            </a:solidFill>
          </a:endParaRPr>
        </a:p>
      </dgm:t>
    </dgm:pt>
    <dgm:pt modelId="{9D5EB89E-33BE-4947-97D1-A5D8A58F265C}" type="sibTrans" cxnId="{A42C8F65-3945-4C12-B251-E0F6CE5B2078}">
      <dgm:prSet/>
      <dgm:spPr/>
      <dgm:t>
        <a:bodyPr/>
        <a:lstStyle/>
        <a:p>
          <a:endParaRPr lang="en-GB">
            <a:solidFill>
              <a:schemeClr val="accent6"/>
            </a:solidFill>
          </a:endParaRPr>
        </a:p>
      </dgm:t>
    </dgm:pt>
    <dgm:pt modelId="{E6706FD9-14B1-4FB3-A64B-6DF3AF650687}">
      <dgm:prSet phldrT="[Text]"/>
      <dgm:spPr/>
      <dgm:t>
        <a:bodyPr/>
        <a:lstStyle/>
        <a:p>
          <a:r>
            <a:rPr lang="en-US" dirty="0">
              <a:solidFill>
                <a:schemeClr val="accent6"/>
              </a:solidFill>
            </a:rPr>
            <a:t>Begin writing after </a:t>
          </a:r>
          <a:r>
            <a:rPr lang="en-US" b="1" dirty="0">
              <a:solidFill>
                <a:schemeClr val="accent6"/>
              </a:solidFill>
            </a:rPr>
            <a:t>decision</a:t>
          </a:r>
          <a:r>
            <a:rPr lang="en-US" dirty="0">
              <a:solidFill>
                <a:schemeClr val="accent6"/>
              </a:solidFill>
            </a:rPr>
            <a:t> about the paper proposal</a:t>
          </a:r>
          <a:endParaRPr lang="en-GB" dirty="0">
            <a:solidFill>
              <a:schemeClr val="accent6"/>
            </a:solidFill>
          </a:endParaRPr>
        </a:p>
      </dgm:t>
    </dgm:pt>
    <dgm:pt modelId="{65478A66-2569-4FD0-84E2-342D67C462E8}" type="parTrans" cxnId="{15B0FB2B-90CD-4DA1-9FC0-96BFC84B0983}">
      <dgm:prSet/>
      <dgm:spPr/>
      <dgm:t>
        <a:bodyPr/>
        <a:lstStyle/>
        <a:p>
          <a:endParaRPr lang="en-GB">
            <a:solidFill>
              <a:schemeClr val="accent6"/>
            </a:solidFill>
          </a:endParaRPr>
        </a:p>
      </dgm:t>
    </dgm:pt>
    <dgm:pt modelId="{C45A8047-11EA-4903-9FD4-BE2EC5D2A231}" type="sibTrans" cxnId="{15B0FB2B-90CD-4DA1-9FC0-96BFC84B0983}">
      <dgm:prSet/>
      <dgm:spPr/>
      <dgm:t>
        <a:bodyPr/>
        <a:lstStyle/>
        <a:p>
          <a:endParaRPr lang="en-GB">
            <a:solidFill>
              <a:schemeClr val="accent6"/>
            </a:solidFill>
          </a:endParaRPr>
        </a:p>
      </dgm:t>
    </dgm:pt>
    <dgm:pt modelId="{4024BE3F-03D3-4281-A64D-AEC676650CA6}">
      <dgm:prSet phldrT="[Text]"/>
      <dgm:spPr/>
      <dgm:t>
        <a:bodyPr/>
        <a:lstStyle/>
        <a:p>
          <a:r>
            <a:rPr lang="en-US" dirty="0">
              <a:solidFill>
                <a:schemeClr val="accent6"/>
              </a:solidFill>
            </a:rPr>
            <a:t>Deliver data  for analyses</a:t>
          </a:r>
          <a:endParaRPr lang="en-GB" dirty="0">
            <a:solidFill>
              <a:schemeClr val="accent6"/>
            </a:solidFill>
          </a:endParaRPr>
        </a:p>
      </dgm:t>
    </dgm:pt>
    <dgm:pt modelId="{33BAAB61-A5D3-435B-90F1-DA44D019C365}" type="parTrans" cxnId="{7972248E-F84C-4B84-9CE1-93AE746AE5F6}">
      <dgm:prSet/>
      <dgm:spPr/>
      <dgm:t>
        <a:bodyPr/>
        <a:lstStyle/>
        <a:p>
          <a:endParaRPr lang="en-GB">
            <a:solidFill>
              <a:schemeClr val="accent6"/>
            </a:solidFill>
          </a:endParaRPr>
        </a:p>
      </dgm:t>
    </dgm:pt>
    <dgm:pt modelId="{6D8F0DB2-DE98-488E-8A3C-93BED0973DA9}" type="sibTrans" cxnId="{7972248E-F84C-4B84-9CE1-93AE746AE5F6}">
      <dgm:prSet/>
      <dgm:spPr/>
      <dgm:t>
        <a:bodyPr/>
        <a:lstStyle/>
        <a:p>
          <a:endParaRPr lang="en-GB">
            <a:solidFill>
              <a:schemeClr val="accent6"/>
            </a:solidFill>
          </a:endParaRPr>
        </a:p>
      </dgm:t>
    </dgm:pt>
    <dgm:pt modelId="{3D86DF5C-C1C2-4275-9FAB-07B6652EFD7B}">
      <dgm:prSet phldrT="[Text]"/>
      <dgm:spPr/>
      <dgm:t>
        <a:bodyPr/>
        <a:lstStyle/>
        <a:p>
          <a:r>
            <a:rPr lang="en-US" dirty="0">
              <a:solidFill>
                <a:schemeClr val="accent6"/>
              </a:solidFill>
            </a:rPr>
            <a:t>Conclusion/message</a:t>
          </a:r>
          <a:endParaRPr lang="en-GB" dirty="0">
            <a:solidFill>
              <a:schemeClr val="accent6"/>
            </a:solidFill>
          </a:endParaRPr>
        </a:p>
      </dgm:t>
    </dgm:pt>
    <dgm:pt modelId="{2BB007CE-F25F-483A-995F-BA5D6C5CAAA0}" type="parTrans" cxnId="{68CCF969-186E-49EF-AADA-8A630E287E4D}">
      <dgm:prSet/>
      <dgm:spPr/>
      <dgm:t>
        <a:bodyPr/>
        <a:lstStyle/>
        <a:p>
          <a:endParaRPr lang="en-GB">
            <a:solidFill>
              <a:schemeClr val="accent6"/>
            </a:solidFill>
          </a:endParaRPr>
        </a:p>
      </dgm:t>
    </dgm:pt>
    <dgm:pt modelId="{5488D08D-2F3A-4EFA-81EE-1AC9599299EA}" type="sibTrans" cxnId="{68CCF969-186E-49EF-AADA-8A630E287E4D}">
      <dgm:prSet/>
      <dgm:spPr/>
      <dgm:t>
        <a:bodyPr/>
        <a:lstStyle/>
        <a:p>
          <a:endParaRPr lang="en-GB">
            <a:solidFill>
              <a:schemeClr val="accent6"/>
            </a:solidFill>
          </a:endParaRPr>
        </a:p>
      </dgm:t>
    </dgm:pt>
    <dgm:pt modelId="{0DF7EBB7-D5FD-4727-8CFE-619CAF60171B}">
      <dgm:prSet phldrT="[Text]"/>
      <dgm:spPr/>
      <dgm:t>
        <a:bodyPr/>
        <a:lstStyle/>
        <a:p>
          <a:r>
            <a:rPr lang="en-US" dirty="0">
              <a:solidFill>
                <a:schemeClr val="accent6"/>
              </a:solidFill>
            </a:rPr>
            <a:t>Journal</a:t>
          </a:r>
          <a:endParaRPr lang="en-GB" dirty="0">
            <a:solidFill>
              <a:schemeClr val="accent6"/>
            </a:solidFill>
          </a:endParaRPr>
        </a:p>
      </dgm:t>
    </dgm:pt>
    <dgm:pt modelId="{D95FC4D8-37D6-4242-B1ED-9A22DD037EB8}" type="parTrans" cxnId="{AC0D9370-7C0A-464A-92E3-D7400F87D949}">
      <dgm:prSet/>
      <dgm:spPr/>
      <dgm:t>
        <a:bodyPr/>
        <a:lstStyle/>
        <a:p>
          <a:endParaRPr lang="en-GB">
            <a:solidFill>
              <a:schemeClr val="accent6"/>
            </a:solidFill>
          </a:endParaRPr>
        </a:p>
      </dgm:t>
    </dgm:pt>
    <dgm:pt modelId="{1A593498-E976-42EC-A8CC-3A67C82A6DED}" type="sibTrans" cxnId="{AC0D9370-7C0A-464A-92E3-D7400F87D949}">
      <dgm:prSet/>
      <dgm:spPr/>
      <dgm:t>
        <a:bodyPr/>
        <a:lstStyle/>
        <a:p>
          <a:endParaRPr lang="en-GB">
            <a:solidFill>
              <a:schemeClr val="accent6"/>
            </a:solidFill>
          </a:endParaRPr>
        </a:p>
      </dgm:t>
    </dgm:pt>
    <dgm:pt modelId="{A9BCECC0-6912-4634-8606-6B2DD6883A92}">
      <dgm:prSet phldrT="[Text]"/>
      <dgm:spPr/>
      <dgm:t>
        <a:bodyPr/>
        <a:lstStyle/>
        <a:p>
          <a:r>
            <a:rPr lang="en-US" dirty="0">
              <a:solidFill>
                <a:schemeClr val="accent6"/>
              </a:solidFill>
            </a:rPr>
            <a:t>Exploration</a:t>
          </a:r>
          <a:endParaRPr lang="en-GB" dirty="0">
            <a:solidFill>
              <a:schemeClr val="accent6"/>
            </a:solidFill>
          </a:endParaRPr>
        </a:p>
      </dgm:t>
    </dgm:pt>
    <dgm:pt modelId="{ACD2B421-C07A-414F-B2D9-4C5BD099746A}" type="parTrans" cxnId="{E90D59F1-045E-4DC4-8E16-E82F13E2EFD0}">
      <dgm:prSet/>
      <dgm:spPr/>
      <dgm:t>
        <a:bodyPr/>
        <a:lstStyle/>
        <a:p>
          <a:endParaRPr lang="en-GB">
            <a:solidFill>
              <a:schemeClr val="accent6"/>
            </a:solidFill>
          </a:endParaRPr>
        </a:p>
      </dgm:t>
    </dgm:pt>
    <dgm:pt modelId="{F33C219B-B71D-4434-A01D-6B351E774106}" type="sibTrans" cxnId="{E90D59F1-045E-4DC4-8E16-E82F13E2EFD0}">
      <dgm:prSet/>
      <dgm:spPr/>
      <dgm:t>
        <a:bodyPr/>
        <a:lstStyle/>
        <a:p>
          <a:endParaRPr lang="en-GB">
            <a:solidFill>
              <a:schemeClr val="accent6"/>
            </a:solidFill>
          </a:endParaRPr>
        </a:p>
      </dgm:t>
    </dgm:pt>
    <dgm:pt modelId="{08915732-E3E0-46D6-ACFF-E3028E2F48E2}">
      <dgm:prSet phldrT="[Text]"/>
      <dgm:spPr/>
      <dgm:t>
        <a:bodyPr/>
        <a:lstStyle/>
        <a:p>
          <a:r>
            <a:rPr lang="en-US">
              <a:solidFill>
                <a:schemeClr val="accent6"/>
              </a:solidFill>
            </a:rPr>
            <a:t>Development of </a:t>
          </a:r>
          <a:r>
            <a:rPr lang="en-US" dirty="0">
              <a:solidFill>
                <a:schemeClr val="accent6"/>
              </a:solidFill>
            </a:rPr>
            <a:t>Exploration plan</a:t>
          </a:r>
          <a:endParaRPr lang="en-GB" dirty="0">
            <a:solidFill>
              <a:schemeClr val="accent6"/>
            </a:solidFill>
          </a:endParaRPr>
        </a:p>
      </dgm:t>
    </dgm:pt>
    <dgm:pt modelId="{F7065698-C604-402A-8407-0C0A91A39F96}" type="parTrans" cxnId="{0C27C543-F1CE-4FFF-ADB7-DE06A3DC1E18}">
      <dgm:prSet/>
      <dgm:spPr/>
      <dgm:t>
        <a:bodyPr/>
        <a:lstStyle/>
        <a:p>
          <a:endParaRPr lang="en-GB">
            <a:solidFill>
              <a:schemeClr val="accent6"/>
            </a:solidFill>
          </a:endParaRPr>
        </a:p>
      </dgm:t>
    </dgm:pt>
    <dgm:pt modelId="{34E8A070-ADEA-4CDA-AB37-CE74C0FBB63F}" type="sibTrans" cxnId="{0C27C543-F1CE-4FFF-ADB7-DE06A3DC1E18}">
      <dgm:prSet/>
      <dgm:spPr/>
      <dgm:t>
        <a:bodyPr/>
        <a:lstStyle/>
        <a:p>
          <a:endParaRPr lang="en-GB">
            <a:solidFill>
              <a:schemeClr val="accent6"/>
            </a:solidFill>
          </a:endParaRPr>
        </a:p>
      </dgm:t>
    </dgm:pt>
    <dgm:pt modelId="{5EAD7191-A6D1-426D-ADF3-E2FE8FD8D71B}">
      <dgm:prSet/>
      <dgm:spPr/>
      <dgm:t>
        <a:bodyPr/>
        <a:lstStyle/>
        <a:p>
          <a:r>
            <a:rPr lang="en-US" dirty="0">
              <a:solidFill>
                <a:schemeClr val="accent6"/>
              </a:solidFill>
            </a:rPr>
            <a:t>Development of  Analysis plan</a:t>
          </a:r>
          <a:endParaRPr lang="en-GB" dirty="0">
            <a:solidFill>
              <a:schemeClr val="accent6"/>
            </a:solidFill>
          </a:endParaRPr>
        </a:p>
      </dgm:t>
    </dgm:pt>
    <dgm:pt modelId="{9A04D858-2B77-4AD0-8CE6-A2BA316F3D26}" type="parTrans" cxnId="{BE5AB5AA-7B14-4F6F-B599-2F2C973DFC94}">
      <dgm:prSet/>
      <dgm:spPr/>
      <dgm:t>
        <a:bodyPr/>
        <a:lstStyle/>
        <a:p>
          <a:endParaRPr lang="en-GB">
            <a:solidFill>
              <a:schemeClr val="accent6"/>
            </a:solidFill>
          </a:endParaRPr>
        </a:p>
      </dgm:t>
    </dgm:pt>
    <dgm:pt modelId="{A942290F-3114-45A4-B269-85845B21B0D7}" type="sibTrans" cxnId="{BE5AB5AA-7B14-4F6F-B599-2F2C973DFC94}">
      <dgm:prSet/>
      <dgm:spPr/>
      <dgm:t>
        <a:bodyPr/>
        <a:lstStyle/>
        <a:p>
          <a:endParaRPr lang="en-GB">
            <a:solidFill>
              <a:schemeClr val="accent6"/>
            </a:solidFill>
          </a:endParaRPr>
        </a:p>
      </dgm:t>
    </dgm:pt>
    <dgm:pt modelId="{389A19D9-0C5C-497D-86D7-CE1778054CEC}">
      <dgm:prSet/>
      <dgm:spPr/>
      <dgm:t>
        <a:bodyPr/>
        <a:lstStyle/>
        <a:p>
          <a:r>
            <a:rPr lang="en-US" dirty="0">
              <a:solidFill>
                <a:schemeClr val="accent6"/>
              </a:solidFill>
            </a:rPr>
            <a:t>Literature study</a:t>
          </a:r>
          <a:endParaRPr lang="en-GB" dirty="0">
            <a:solidFill>
              <a:schemeClr val="accent6"/>
            </a:solidFill>
          </a:endParaRPr>
        </a:p>
      </dgm:t>
    </dgm:pt>
    <dgm:pt modelId="{6B118AEF-C153-42B1-81D9-E0F104743363}" type="parTrans" cxnId="{95C7559F-8668-4229-8F77-50FE0EACB184}">
      <dgm:prSet/>
      <dgm:spPr/>
      <dgm:t>
        <a:bodyPr/>
        <a:lstStyle/>
        <a:p>
          <a:endParaRPr lang="en-GB">
            <a:solidFill>
              <a:schemeClr val="accent6"/>
            </a:solidFill>
          </a:endParaRPr>
        </a:p>
      </dgm:t>
    </dgm:pt>
    <dgm:pt modelId="{42BC3AFD-AE7C-452D-8C22-566C7D217065}" type="sibTrans" cxnId="{95C7559F-8668-4229-8F77-50FE0EACB184}">
      <dgm:prSet/>
      <dgm:spPr/>
      <dgm:t>
        <a:bodyPr/>
        <a:lstStyle/>
        <a:p>
          <a:endParaRPr lang="en-GB">
            <a:solidFill>
              <a:schemeClr val="accent6"/>
            </a:solidFill>
          </a:endParaRPr>
        </a:p>
      </dgm:t>
    </dgm:pt>
    <dgm:pt modelId="{AF2144D3-D524-4469-9872-06D3BCD93AB4}">
      <dgm:prSet/>
      <dgm:spPr/>
      <dgm:t>
        <a:bodyPr/>
        <a:lstStyle/>
        <a:p>
          <a:r>
            <a:rPr lang="en-US" dirty="0">
              <a:solidFill>
                <a:schemeClr val="accent6"/>
              </a:solidFill>
            </a:rPr>
            <a:t>Visualization</a:t>
          </a:r>
          <a:endParaRPr lang="en-GB" dirty="0">
            <a:solidFill>
              <a:schemeClr val="accent6"/>
            </a:solidFill>
          </a:endParaRPr>
        </a:p>
      </dgm:t>
    </dgm:pt>
    <dgm:pt modelId="{C3A9D431-9232-4043-8BFF-D48CBCB856EB}" type="parTrans" cxnId="{BB419757-E466-4BA7-8B92-F42A4B316410}">
      <dgm:prSet/>
      <dgm:spPr/>
      <dgm:t>
        <a:bodyPr/>
        <a:lstStyle/>
        <a:p>
          <a:endParaRPr lang="en-GB">
            <a:solidFill>
              <a:schemeClr val="accent6"/>
            </a:solidFill>
          </a:endParaRPr>
        </a:p>
      </dgm:t>
    </dgm:pt>
    <dgm:pt modelId="{1D31463D-379E-4AE6-B2FE-8E6CF0434A4E}" type="sibTrans" cxnId="{BB419757-E466-4BA7-8B92-F42A4B316410}">
      <dgm:prSet/>
      <dgm:spPr/>
      <dgm:t>
        <a:bodyPr/>
        <a:lstStyle/>
        <a:p>
          <a:endParaRPr lang="en-GB">
            <a:solidFill>
              <a:schemeClr val="accent6"/>
            </a:solidFill>
          </a:endParaRPr>
        </a:p>
      </dgm:t>
    </dgm:pt>
    <dgm:pt modelId="{18D94087-74C3-4ACA-BC8C-81E30327431F}">
      <dgm:prSet/>
      <dgm:spPr/>
      <dgm:t>
        <a:bodyPr/>
        <a:lstStyle/>
        <a:p>
          <a:r>
            <a:rPr lang="en-US" dirty="0">
              <a:solidFill>
                <a:schemeClr val="accent6"/>
              </a:solidFill>
            </a:rPr>
            <a:t>Performing analyses</a:t>
          </a:r>
          <a:endParaRPr lang="en-GB" dirty="0">
            <a:solidFill>
              <a:schemeClr val="accent6"/>
            </a:solidFill>
          </a:endParaRPr>
        </a:p>
      </dgm:t>
    </dgm:pt>
    <dgm:pt modelId="{815B5FE4-F020-4BA3-BB38-FA2E4583FF9D}" type="parTrans" cxnId="{9F1C6F12-D723-455C-B2FB-069CFAD8DB88}">
      <dgm:prSet/>
      <dgm:spPr/>
      <dgm:t>
        <a:bodyPr/>
        <a:lstStyle/>
        <a:p>
          <a:endParaRPr lang="en-GB">
            <a:solidFill>
              <a:schemeClr val="accent6"/>
            </a:solidFill>
          </a:endParaRPr>
        </a:p>
      </dgm:t>
    </dgm:pt>
    <dgm:pt modelId="{37F2084A-1053-4B14-8F81-D727CF5CD247}" type="sibTrans" cxnId="{9F1C6F12-D723-455C-B2FB-069CFAD8DB88}">
      <dgm:prSet/>
      <dgm:spPr/>
      <dgm:t>
        <a:bodyPr/>
        <a:lstStyle/>
        <a:p>
          <a:endParaRPr lang="en-GB">
            <a:solidFill>
              <a:schemeClr val="accent6"/>
            </a:solidFill>
          </a:endParaRPr>
        </a:p>
      </dgm:t>
    </dgm:pt>
    <dgm:pt modelId="{F06CEFC8-B2D4-498C-A735-30353E7DE13A}">
      <dgm:prSet phldrT="[Text]"/>
      <dgm:spPr/>
      <dgm:t>
        <a:bodyPr/>
        <a:lstStyle/>
        <a:p>
          <a:r>
            <a:rPr lang="en-US" dirty="0">
              <a:solidFill>
                <a:schemeClr val="accent6"/>
              </a:solidFill>
            </a:rPr>
            <a:t>Quality Control</a:t>
          </a:r>
          <a:endParaRPr lang="en-GB" dirty="0">
            <a:solidFill>
              <a:schemeClr val="accent6"/>
            </a:solidFill>
          </a:endParaRPr>
        </a:p>
      </dgm:t>
    </dgm:pt>
    <dgm:pt modelId="{24307138-0F0D-4FFD-A232-CB3EDD775D61}" type="parTrans" cxnId="{AB5C151C-A584-449F-8E3B-106F63990AE0}">
      <dgm:prSet/>
      <dgm:spPr/>
      <dgm:t>
        <a:bodyPr/>
        <a:lstStyle/>
        <a:p>
          <a:endParaRPr lang="en-GB">
            <a:solidFill>
              <a:schemeClr val="accent6"/>
            </a:solidFill>
          </a:endParaRPr>
        </a:p>
      </dgm:t>
    </dgm:pt>
    <dgm:pt modelId="{32D42BEB-40E6-404A-9773-B69B722FA697}" type="sibTrans" cxnId="{AB5C151C-A584-449F-8E3B-106F63990AE0}">
      <dgm:prSet/>
      <dgm:spPr/>
      <dgm:t>
        <a:bodyPr/>
        <a:lstStyle/>
        <a:p>
          <a:endParaRPr lang="en-GB">
            <a:solidFill>
              <a:schemeClr val="accent6"/>
            </a:solidFill>
          </a:endParaRPr>
        </a:p>
      </dgm:t>
    </dgm:pt>
    <dgm:pt modelId="{4B6B1646-BD61-419B-9001-1B4ABDDF35B9}">
      <dgm:prSet/>
      <dgm:spPr/>
      <dgm:t>
        <a:bodyPr/>
        <a:lstStyle/>
        <a:p>
          <a:r>
            <a:rPr lang="en-US" dirty="0">
              <a:solidFill>
                <a:schemeClr val="accent6"/>
              </a:solidFill>
            </a:rPr>
            <a:t>Which answers may be in the data?</a:t>
          </a:r>
          <a:endParaRPr lang="en-GB" dirty="0">
            <a:solidFill>
              <a:schemeClr val="accent6"/>
            </a:solidFill>
          </a:endParaRPr>
        </a:p>
      </dgm:t>
    </dgm:pt>
    <dgm:pt modelId="{7C3025A0-6AB2-4FDB-9E17-CA694D1152C3}" type="parTrans" cxnId="{9567E0BF-C758-4616-8BCA-2F596DC9B076}">
      <dgm:prSet/>
      <dgm:spPr/>
      <dgm:t>
        <a:bodyPr/>
        <a:lstStyle/>
        <a:p>
          <a:endParaRPr lang="en-GB">
            <a:solidFill>
              <a:schemeClr val="accent6"/>
            </a:solidFill>
          </a:endParaRPr>
        </a:p>
      </dgm:t>
    </dgm:pt>
    <dgm:pt modelId="{CBC1A7EF-3B98-44E9-A69B-B6991134400D}" type="sibTrans" cxnId="{9567E0BF-C758-4616-8BCA-2F596DC9B076}">
      <dgm:prSet/>
      <dgm:spPr/>
      <dgm:t>
        <a:bodyPr/>
        <a:lstStyle/>
        <a:p>
          <a:endParaRPr lang="en-GB">
            <a:solidFill>
              <a:schemeClr val="accent6"/>
            </a:solidFill>
          </a:endParaRPr>
        </a:p>
      </dgm:t>
    </dgm:pt>
    <dgm:pt modelId="{BC6F5BB9-EAA0-4868-8CE8-AFC5AD5D7AC7}">
      <dgm:prSet phldrT="[Text]"/>
      <dgm:spPr/>
      <dgm:t>
        <a:bodyPr/>
        <a:lstStyle/>
        <a:p>
          <a:r>
            <a:rPr lang="en-US" dirty="0">
              <a:solidFill>
                <a:schemeClr val="accent6"/>
              </a:solidFill>
            </a:rPr>
            <a:t>Development of paper proposal</a:t>
          </a:r>
          <a:endParaRPr lang="en-GB" dirty="0">
            <a:solidFill>
              <a:schemeClr val="accent6"/>
            </a:solidFill>
          </a:endParaRPr>
        </a:p>
      </dgm:t>
    </dgm:pt>
    <dgm:pt modelId="{3035FA8A-9731-496C-984D-A2AA2B301A3C}" type="parTrans" cxnId="{97ADAF7C-2192-40DC-80E4-4A91B534B4BF}">
      <dgm:prSet/>
      <dgm:spPr/>
      <dgm:t>
        <a:bodyPr/>
        <a:lstStyle/>
        <a:p>
          <a:endParaRPr lang="en-GB">
            <a:solidFill>
              <a:schemeClr val="accent6"/>
            </a:solidFill>
          </a:endParaRPr>
        </a:p>
      </dgm:t>
    </dgm:pt>
    <dgm:pt modelId="{0B4987E4-8297-4428-805E-6FA7A8AC04AE}" type="sibTrans" cxnId="{97ADAF7C-2192-40DC-80E4-4A91B534B4BF}">
      <dgm:prSet/>
      <dgm:spPr/>
      <dgm:t>
        <a:bodyPr/>
        <a:lstStyle/>
        <a:p>
          <a:endParaRPr lang="en-GB">
            <a:solidFill>
              <a:schemeClr val="accent6"/>
            </a:solidFill>
          </a:endParaRPr>
        </a:p>
      </dgm:t>
    </dgm:pt>
    <dgm:pt modelId="{4988C768-134C-41E1-B425-E5B6196F1DC1}">
      <dgm:prSet phldrT="[Text]"/>
      <dgm:spPr/>
      <dgm:t>
        <a:bodyPr/>
        <a:lstStyle/>
        <a:p>
          <a:r>
            <a:rPr lang="en-US" dirty="0">
              <a:solidFill>
                <a:schemeClr val="accent6"/>
              </a:solidFill>
            </a:rPr>
            <a:t>Visualization</a:t>
          </a:r>
          <a:endParaRPr lang="en-GB" dirty="0">
            <a:solidFill>
              <a:schemeClr val="accent6"/>
            </a:solidFill>
          </a:endParaRPr>
        </a:p>
      </dgm:t>
    </dgm:pt>
    <dgm:pt modelId="{5F5D2BCE-B82D-4E26-82BF-D7079EEE34B7}" type="parTrans" cxnId="{1777BBBF-D68C-40FA-BEC8-3C7741D12898}">
      <dgm:prSet/>
      <dgm:spPr/>
      <dgm:t>
        <a:bodyPr/>
        <a:lstStyle/>
        <a:p>
          <a:endParaRPr lang="en-GB">
            <a:solidFill>
              <a:schemeClr val="accent6"/>
            </a:solidFill>
          </a:endParaRPr>
        </a:p>
      </dgm:t>
    </dgm:pt>
    <dgm:pt modelId="{BF4298A0-1932-4531-8361-6E6CD22345AC}" type="sibTrans" cxnId="{1777BBBF-D68C-40FA-BEC8-3C7741D12898}">
      <dgm:prSet/>
      <dgm:spPr/>
      <dgm:t>
        <a:bodyPr/>
        <a:lstStyle/>
        <a:p>
          <a:endParaRPr lang="en-GB">
            <a:solidFill>
              <a:schemeClr val="accent6"/>
            </a:solidFill>
          </a:endParaRPr>
        </a:p>
      </dgm:t>
    </dgm:pt>
    <dgm:pt modelId="{E78C68B9-9B55-4BC2-B031-9B0546198767}">
      <dgm:prSet phldrT="[Text]"/>
      <dgm:spPr/>
      <dgm:t>
        <a:bodyPr/>
        <a:lstStyle/>
        <a:p>
          <a:r>
            <a:rPr lang="en-US" dirty="0">
              <a:solidFill>
                <a:schemeClr val="accent6"/>
              </a:solidFill>
            </a:rPr>
            <a:t>Literature study</a:t>
          </a:r>
          <a:endParaRPr lang="en-GB" dirty="0">
            <a:solidFill>
              <a:schemeClr val="accent6"/>
            </a:solidFill>
          </a:endParaRPr>
        </a:p>
      </dgm:t>
    </dgm:pt>
    <dgm:pt modelId="{7005B97C-EEFE-43EA-BD1E-E4DD27820C64}" type="parTrans" cxnId="{B2867A0B-32A5-4DBF-B14B-44EFF1088A93}">
      <dgm:prSet/>
      <dgm:spPr/>
      <dgm:t>
        <a:bodyPr/>
        <a:lstStyle/>
        <a:p>
          <a:endParaRPr lang="en-GB">
            <a:solidFill>
              <a:schemeClr val="accent6"/>
            </a:solidFill>
          </a:endParaRPr>
        </a:p>
      </dgm:t>
    </dgm:pt>
    <dgm:pt modelId="{0AB6AB10-9BB5-4344-A6D7-C9F71E3F828F}" type="sibTrans" cxnId="{B2867A0B-32A5-4DBF-B14B-44EFF1088A93}">
      <dgm:prSet/>
      <dgm:spPr/>
      <dgm:t>
        <a:bodyPr/>
        <a:lstStyle/>
        <a:p>
          <a:endParaRPr lang="en-GB">
            <a:solidFill>
              <a:schemeClr val="accent6"/>
            </a:solidFill>
          </a:endParaRPr>
        </a:p>
      </dgm:t>
    </dgm:pt>
    <dgm:pt modelId="{27D6806A-8F97-46AE-B086-13A29574FA40}">
      <dgm:prSet phldrT="[Text]"/>
      <dgm:spPr/>
      <dgm:t>
        <a:bodyPr/>
        <a:lstStyle/>
        <a:p>
          <a:r>
            <a:rPr lang="en-US" dirty="0">
              <a:solidFill>
                <a:schemeClr val="accent6"/>
              </a:solidFill>
            </a:rPr>
            <a:t>Delivery and archiving of results</a:t>
          </a:r>
          <a:endParaRPr lang="en-GB" dirty="0">
            <a:solidFill>
              <a:schemeClr val="accent6"/>
            </a:solidFill>
          </a:endParaRPr>
        </a:p>
      </dgm:t>
    </dgm:pt>
    <dgm:pt modelId="{93546956-D970-46BE-967A-72DE1B28B19D}" type="parTrans" cxnId="{23B08A25-4FEE-4A28-A420-EDF199728CC6}">
      <dgm:prSet/>
      <dgm:spPr/>
      <dgm:t>
        <a:bodyPr/>
        <a:lstStyle/>
        <a:p>
          <a:endParaRPr lang="en-GB">
            <a:solidFill>
              <a:schemeClr val="accent6"/>
            </a:solidFill>
          </a:endParaRPr>
        </a:p>
      </dgm:t>
    </dgm:pt>
    <dgm:pt modelId="{90FC0859-02BB-4047-8E3B-61729EF66A85}" type="sibTrans" cxnId="{23B08A25-4FEE-4A28-A420-EDF199728CC6}">
      <dgm:prSet/>
      <dgm:spPr/>
      <dgm:t>
        <a:bodyPr/>
        <a:lstStyle/>
        <a:p>
          <a:endParaRPr lang="en-GB">
            <a:solidFill>
              <a:schemeClr val="accent6"/>
            </a:solidFill>
          </a:endParaRPr>
        </a:p>
      </dgm:t>
    </dgm:pt>
    <dgm:pt modelId="{521BC476-E191-4266-966B-559F0FE2DAFA}">
      <dgm:prSet phldrT="[Text]"/>
      <dgm:spPr/>
      <dgm:t>
        <a:bodyPr/>
        <a:lstStyle/>
        <a:p>
          <a:r>
            <a:rPr lang="en-US" dirty="0">
              <a:solidFill>
                <a:schemeClr val="accent6"/>
              </a:solidFill>
            </a:rPr>
            <a:t>Generation of data</a:t>
          </a:r>
          <a:endParaRPr lang="en-GB" dirty="0">
            <a:solidFill>
              <a:schemeClr val="accent6"/>
            </a:solidFill>
          </a:endParaRPr>
        </a:p>
      </dgm:t>
    </dgm:pt>
    <dgm:pt modelId="{416257B7-3C79-42BF-9639-F7742A3E2E57}" type="parTrans" cxnId="{65D6729D-37C7-4848-AA18-F61B2872DB5E}">
      <dgm:prSet/>
      <dgm:spPr/>
      <dgm:t>
        <a:bodyPr/>
        <a:lstStyle/>
        <a:p>
          <a:endParaRPr lang="en-GB">
            <a:solidFill>
              <a:schemeClr val="accent6"/>
            </a:solidFill>
          </a:endParaRPr>
        </a:p>
      </dgm:t>
    </dgm:pt>
    <dgm:pt modelId="{61EFF2E9-1C65-4CA7-B57B-35D39C1E1FEB}" type="sibTrans" cxnId="{65D6729D-37C7-4848-AA18-F61B2872DB5E}">
      <dgm:prSet/>
      <dgm:spPr/>
      <dgm:t>
        <a:bodyPr/>
        <a:lstStyle/>
        <a:p>
          <a:endParaRPr lang="en-GB">
            <a:solidFill>
              <a:schemeClr val="accent6"/>
            </a:solidFill>
          </a:endParaRPr>
        </a:p>
      </dgm:t>
    </dgm:pt>
    <dgm:pt modelId="{A2A9BFF6-04DB-4385-BC55-02C52CB5894D}">
      <dgm:prSet/>
      <dgm:spPr/>
      <dgm:t>
        <a:bodyPr/>
        <a:lstStyle/>
        <a:p>
          <a:r>
            <a:rPr lang="en-US" dirty="0">
              <a:solidFill>
                <a:schemeClr val="accent6"/>
              </a:solidFill>
            </a:rPr>
            <a:t>Develop research question</a:t>
          </a:r>
          <a:endParaRPr lang="en-GB" dirty="0">
            <a:solidFill>
              <a:schemeClr val="accent6"/>
            </a:solidFill>
          </a:endParaRPr>
        </a:p>
      </dgm:t>
    </dgm:pt>
    <dgm:pt modelId="{558E4D1F-AD5D-4245-9410-73289DF5166A}" type="parTrans" cxnId="{D97EE27A-DAA1-4316-8006-4EF7B3DC02EB}">
      <dgm:prSet/>
      <dgm:spPr/>
      <dgm:t>
        <a:bodyPr/>
        <a:lstStyle/>
        <a:p>
          <a:endParaRPr lang="en-GB"/>
        </a:p>
      </dgm:t>
    </dgm:pt>
    <dgm:pt modelId="{DFD65B2E-6A34-4D34-8447-195E17C855A0}" type="sibTrans" cxnId="{D97EE27A-DAA1-4316-8006-4EF7B3DC02EB}">
      <dgm:prSet/>
      <dgm:spPr/>
      <dgm:t>
        <a:bodyPr/>
        <a:lstStyle/>
        <a:p>
          <a:endParaRPr lang="en-GB"/>
        </a:p>
      </dgm:t>
    </dgm:pt>
    <dgm:pt modelId="{57714D00-D4D3-4265-9521-6B65DFB4ED67}" type="pres">
      <dgm:prSet presAssocID="{8370A4BE-DAB0-46C8-83FE-89470C5EBA55}" presName="Name0" presStyleCnt="0">
        <dgm:presLayoutVars>
          <dgm:dir/>
          <dgm:animOne val="branch"/>
          <dgm:animLvl val="lvl"/>
        </dgm:presLayoutVars>
      </dgm:prSet>
      <dgm:spPr/>
    </dgm:pt>
    <dgm:pt modelId="{99B7DEDD-BE83-4A2A-BE38-8CAF32FEC774}" type="pres">
      <dgm:prSet presAssocID="{4ABE69C6-0D63-48DA-A105-18139CD9CF7E}" presName="chaos" presStyleCnt="0"/>
      <dgm:spPr/>
    </dgm:pt>
    <dgm:pt modelId="{6D48A82F-5EFC-44FF-884D-14CE479A69E8}" type="pres">
      <dgm:prSet presAssocID="{4ABE69C6-0D63-48DA-A105-18139CD9CF7E}" presName="parTx1" presStyleLbl="revTx" presStyleIdx="0" presStyleCnt="7"/>
      <dgm:spPr/>
    </dgm:pt>
    <dgm:pt modelId="{C3D83F02-4D8E-4AEC-B578-93885E6F0969}" type="pres">
      <dgm:prSet presAssocID="{4ABE69C6-0D63-48DA-A105-18139CD9CF7E}" presName="desTx1" presStyleLbl="revTx" presStyleIdx="1" presStyleCnt="7" custScaleX="117697" custScaleY="200301" custLinFactNeighborX="32641" custLinFactNeighborY="36884">
        <dgm:presLayoutVars>
          <dgm:bulletEnabled val="1"/>
        </dgm:presLayoutVars>
      </dgm:prSet>
      <dgm:spPr/>
    </dgm:pt>
    <dgm:pt modelId="{A324FB74-4B92-4CD7-8EF5-7C14D2957C4F}" type="pres">
      <dgm:prSet presAssocID="{4ABE69C6-0D63-48DA-A105-18139CD9CF7E}" presName="c1" presStyleLbl="node1" presStyleIdx="0" presStyleCnt="19"/>
      <dgm:spPr/>
    </dgm:pt>
    <dgm:pt modelId="{8CEAD115-1C77-4A87-87B2-23B8527D653D}" type="pres">
      <dgm:prSet presAssocID="{4ABE69C6-0D63-48DA-A105-18139CD9CF7E}" presName="c2" presStyleLbl="node1" presStyleIdx="1" presStyleCnt="19"/>
      <dgm:spPr/>
    </dgm:pt>
    <dgm:pt modelId="{E0A97F74-AE4E-4037-B8CD-9D79CC8F4664}" type="pres">
      <dgm:prSet presAssocID="{4ABE69C6-0D63-48DA-A105-18139CD9CF7E}" presName="c3" presStyleLbl="node1" presStyleIdx="2" presStyleCnt="19"/>
      <dgm:spPr/>
    </dgm:pt>
    <dgm:pt modelId="{35F3B4BA-1B4E-49BC-B959-51202CF013AE}" type="pres">
      <dgm:prSet presAssocID="{4ABE69C6-0D63-48DA-A105-18139CD9CF7E}" presName="c4" presStyleLbl="node1" presStyleIdx="3" presStyleCnt="19"/>
      <dgm:spPr/>
    </dgm:pt>
    <dgm:pt modelId="{0BD0B20F-8754-45F2-967C-22BF81A36F01}" type="pres">
      <dgm:prSet presAssocID="{4ABE69C6-0D63-48DA-A105-18139CD9CF7E}" presName="c5" presStyleLbl="node1" presStyleIdx="4" presStyleCnt="19"/>
      <dgm:spPr/>
    </dgm:pt>
    <dgm:pt modelId="{309133C2-48F2-49BE-8684-2CC76B7E4111}" type="pres">
      <dgm:prSet presAssocID="{4ABE69C6-0D63-48DA-A105-18139CD9CF7E}" presName="c6" presStyleLbl="node1" presStyleIdx="5" presStyleCnt="19"/>
      <dgm:spPr/>
    </dgm:pt>
    <dgm:pt modelId="{368C6B9E-4370-431C-A837-BE2DB94ED164}" type="pres">
      <dgm:prSet presAssocID="{4ABE69C6-0D63-48DA-A105-18139CD9CF7E}" presName="c7" presStyleLbl="node1" presStyleIdx="6" presStyleCnt="19"/>
      <dgm:spPr/>
    </dgm:pt>
    <dgm:pt modelId="{1C6D70DE-A226-46A8-ACC2-75942E5F7DEF}" type="pres">
      <dgm:prSet presAssocID="{4ABE69C6-0D63-48DA-A105-18139CD9CF7E}" presName="c8" presStyleLbl="node1" presStyleIdx="7" presStyleCnt="19"/>
      <dgm:spPr/>
    </dgm:pt>
    <dgm:pt modelId="{0B7C44A8-9E18-4D51-BEC5-8F6366F199BD}" type="pres">
      <dgm:prSet presAssocID="{4ABE69C6-0D63-48DA-A105-18139CD9CF7E}" presName="c9" presStyleLbl="node1" presStyleIdx="8" presStyleCnt="19"/>
      <dgm:spPr/>
    </dgm:pt>
    <dgm:pt modelId="{3129EDF0-FCA3-4167-BFC5-877EADB76730}" type="pres">
      <dgm:prSet presAssocID="{4ABE69C6-0D63-48DA-A105-18139CD9CF7E}" presName="c10" presStyleLbl="node1" presStyleIdx="9" presStyleCnt="19"/>
      <dgm:spPr/>
    </dgm:pt>
    <dgm:pt modelId="{337770CD-DE2F-4DA6-BE65-21AC35299494}" type="pres">
      <dgm:prSet presAssocID="{4ABE69C6-0D63-48DA-A105-18139CD9CF7E}" presName="c11" presStyleLbl="node1" presStyleIdx="10" presStyleCnt="19" custLinFactNeighborX="31064" custLinFactNeighborY="-46929"/>
      <dgm:spPr/>
    </dgm:pt>
    <dgm:pt modelId="{8FD8616A-F55A-4CF6-83C3-C215D020CA77}" type="pres">
      <dgm:prSet presAssocID="{4ABE69C6-0D63-48DA-A105-18139CD9CF7E}" presName="c12" presStyleLbl="node1" presStyleIdx="11" presStyleCnt="19" custLinFactNeighborX="19768" custLinFactNeighborY="-29864"/>
      <dgm:spPr/>
    </dgm:pt>
    <dgm:pt modelId="{497458F8-DC5D-483C-A3E6-46EE2DFA05E3}" type="pres">
      <dgm:prSet presAssocID="{4ABE69C6-0D63-48DA-A105-18139CD9CF7E}" presName="c13" presStyleLbl="node1" presStyleIdx="12" presStyleCnt="19" custLinFactNeighborX="13590" custLinFactNeighborY="-20532"/>
      <dgm:spPr/>
    </dgm:pt>
    <dgm:pt modelId="{19460599-5A6C-44B3-8EB9-69BFD74DED0A}" type="pres">
      <dgm:prSet presAssocID="{4ABE69C6-0D63-48DA-A105-18139CD9CF7E}" presName="c14" presStyleLbl="node1" presStyleIdx="13" presStyleCnt="19" custLinFactNeighborY="-46929"/>
      <dgm:spPr/>
    </dgm:pt>
    <dgm:pt modelId="{EF965B8B-A999-4D9B-93D6-ADB9BA1F2168}" type="pres">
      <dgm:prSet presAssocID="{4ABE69C6-0D63-48DA-A105-18139CD9CF7E}" presName="c15" presStyleLbl="node1" presStyleIdx="14" presStyleCnt="19" custLinFactNeighborY="-29864"/>
      <dgm:spPr/>
    </dgm:pt>
    <dgm:pt modelId="{046EE8E2-B380-480C-9C2F-87F406293686}" type="pres">
      <dgm:prSet presAssocID="{4ABE69C6-0D63-48DA-A105-18139CD9CF7E}" presName="c16" presStyleLbl="node1" presStyleIdx="15" presStyleCnt="19" custLinFactNeighborY="-46929"/>
      <dgm:spPr/>
    </dgm:pt>
    <dgm:pt modelId="{D3768982-57C3-434C-BD0A-515EFAF36F6A}" type="pres">
      <dgm:prSet presAssocID="{4ABE69C6-0D63-48DA-A105-18139CD9CF7E}" presName="c17" presStyleLbl="node1" presStyleIdx="16" presStyleCnt="19" custLinFactNeighborY="-20532"/>
      <dgm:spPr/>
    </dgm:pt>
    <dgm:pt modelId="{FE9CA9E8-D3D9-4DA7-AC6D-8A2B846F1F66}" type="pres">
      <dgm:prSet presAssocID="{4ABE69C6-0D63-48DA-A105-18139CD9CF7E}" presName="c18" presStyleLbl="node1" presStyleIdx="17" presStyleCnt="19" custLinFactNeighborY="-39396"/>
      <dgm:spPr/>
    </dgm:pt>
    <dgm:pt modelId="{F1D08B30-86BD-4C84-8EBB-7FE9AB26C800}" type="pres">
      <dgm:prSet presAssocID="{4B2668CF-E5AC-4F4D-9556-B3418677DBA4}" presName="chevronComposite1" presStyleCnt="0"/>
      <dgm:spPr/>
    </dgm:pt>
    <dgm:pt modelId="{1EE643E2-1987-44BF-A3C0-41135D9114F6}" type="pres">
      <dgm:prSet presAssocID="{4B2668CF-E5AC-4F4D-9556-B3418677DBA4}" presName="chevron1" presStyleLbl="sibTrans2D1" presStyleIdx="0" presStyleCnt="3"/>
      <dgm:spPr>
        <a:solidFill>
          <a:schemeClr val="tx2"/>
        </a:solidFill>
      </dgm:spPr>
    </dgm:pt>
    <dgm:pt modelId="{5E910638-2106-4EDF-ADC4-5841D6100386}" type="pres">
      <dgm:prSet presAssocID="{4B2668CF-E5AC-4F4D-9556-B3418677DBA4}" presName="spChevron1" presStyleCnt="0"/>
      <dgm:spPr/>
    </dgm:pt>
    <dgm:pt modelId="{89D3DB51-A66F-4EB4-95EB-8FC0DE7CE85F}" type="pres">
      <dgm:prSet presAssocID="{A9BCECC0-6912-4634-8606-6B2DD6883A92}" presName="middle" presStyleCnt="0"/>
      <dgm:spPr/>
    </dgm:pt>
    <dgm:pt modelId="{2D8EFCB8-2699-46C7-9A1C-6F3B859431C2}" type="pres">
      <dgm:prSet presAssocID="{A9BCECC0-6912-4634-8606-6B2DD6883A92}" presName="parTxMid" presStyleLbl="revTx" presStyleIdx="2" presStyleCnt="7"/>
      <dgm:spPr/>
    </dgm:pt>
    <dgm:pt modelId="{0AB8140E-62BB-41A4-A6CC-F1BF472B5329}" type="pres">
      <dgm:prSet presAssocID="{A9BCECC0-6912-4634-8606-6B2DD6883A92}" presName="desTxMid" presStyleLbl="revTx" presStyleIdx="3" presStyleCnt="7" custScaleX="114946" custScaleY="171896" custLinFactNeighborX="3505" custLinFactNeighborY="22362">
        <dgm:presLayoutVars>
          <dgm:bulletEnabled val="1"/>
        </dgm:presLayoutVars>
      </dgm:prSet>
      <dgm:spPr/>
    </dgm:pt>
    <dgm:pt modelId="{438712B6-F681-4640-9B2B-6C4221C1FAFA}" type="pres">
      <dgm:prSet presAssocID="{A9BCECC0-6912-4634-8606-6B2DD6883A92}" presName="spMid" presStyleCnt="0"/>
      <dgm:spPr/>
    </dgm:pt>
    <dgm:pt modelId="{4D145471-FBFB-4832-9E34-18D715C4DD32}" type="pres">
      <dgm:prSet presAssocID="{F33C219B-B71D-4434-A01D-6B351E774106}" presName="chevronComposite1" presStyleCnt="0"/>
      <dgm:spPr/>
    </dgm:pt>
    <dgm:pt modelId="{5C2748FB-F931-4AFA-9773-46ECE215D56F}" type="pres">
      <dgm:prSet presAssocID="{F33C219B-B71D-4434-A01D-6B351E774106}" presName="chevron1" presStyleLbl="sibTrans2D1" presStyleIdx="1" presStyleCnt="3"/>
      <dgm:spPr>
        <a:solidFill>
          <a:schemeClr val="accent1"/>
        </a:solidFill>
      </dgm:spPr>
    </dgm:pt>
    <dgm:pt modelId="{2E5D311C-907A-48EE-9484-797CF35348B0}" type="pres">
      <dgm:prSet presAssocID="{F33C219B-B71D-4434-A01D-6B351E774106}" presName="spChevron1" presStyleCnt="0"/>
      <dgm:spPr/>
    </dgm:pt>
    <dgm:pt modelId="{34BDA049-4133-4B6D-A5E6-7AECE26E1BF9}" type="pres">
      <dgm:prSet presAssocID="{E71DF259-0C01-4474-9772-A7EF8CF59A1C}" presName="middle" presStyleCnt="0"/>
      <dgm:spPr/>
    </dgm:pt>
    <dgm:pt modelId="{15531B0B-2A1C-4D94-B947-FED40129DC1B}" type="pres">
      <dgm:prSet presAssocID="{E71DF259-0C01-4474-9772-A7EF8CF59A1C}" presName="parTxMid" presStyleLbl="revTx" presStyleIdx="4" presStyleCnt="7"/>
      <dgm:spPr/>
    </dgm:pt>
    <dgm:pt modelId="{1F990B55-4E5E-4D43-914A-AE4925D41351}" type="pres">
      <dgm:prSet presAssocID="{E71DF259-0C01-4474-9772-A7EF8CF59A1C}" presName="desTxMid" presStyleLbl="revTx" presStyleIdx="5" presStyleCnt="7" custScaleX="115110" custScaleY="208703" custLinFactNeighborX="5422" custLinFactNeighborY="40714">
        <dgm:presLayoutVars>
          <dgm:bulletEnabled val="1"/>
        </dgm:presLayoutVars>
      </dgm:prSet>
      <dgm:spPr/>
    </dgm:pt>
    <dgm:pt modelId="{1360D68B-B7D2-416A-AF5D-11029A1C6137}" type="pres">
      <dgm:prSet presAssocID="{E71DF259-0C01-4474-9772-A7EF8CF59A1C}" presName="spMid" presStyleCnt="0"/>
      <dgm:spPr/>
    </dgm:pt>
    <dgm:pt modelId="{A7EFC409-694C-4412-A8F0-B888DE21D899}" type="pres">
      <dgm:prSet presAssocID="{259DA447-73A8-424A-9D66-096C11774497}" presName="chevronComposite1" presStyleCnt="0"/>
      <dgm:spPr/>
    </dgm:pt>
    <dgm:pt modelId="{218AA561-F5BB-49BC-8A41-E1BCF92864D8}" type="pres">
      <dgm:prSet presAssocID="{259DA447-73A8-424A-9D66-096C11774497}" presName="chevron1" presStyleLbl="sibTrans2D1" presStyleIdx="2" presStyleCnt="3"/>
      <dgm:spPr>
        <a:solidFill>
          <a:schemeClr val="accent2"/>
        </a:solidFill>
      </dgm:spPr>
    </dgm:pt>
    <dgm:pt modelId="{9021E484-DABA-4A77-819B-EEF0A860C659}" type="pres">
      <dgm:prSet presAssocID="{259DA447-73A8-424A-9D66-096C11774497}" presName="spChevron1" presStyleCnt="0"/>
      <dgm:spPr/>
    </dgm:pt>
    <dgm:pt modelId="{3F91B5FF-B91D-4F22-B383-82D245094086}" type="pres">
      <dgm:prSet presAssocID="{F46E4697-37C6-44C1-B712-A10C2DA8A8BD}" presName="last" presStyleCnt="0"/>
      <dgm:spPr/>
    </dgm:pt>
    <dgm:pt modelId="{EF813D2F-B7F1-4112-A556-DF614587910C}" type="pres">
      <dgm:prSet presAssocID="{F46E4697-37C6-44C1-B712-A10C2DA8A8BD}" presName="circleTx" presStyleLbl="node1" presStyleIdx="18" presStyleCnt="19"/>
      <dgm:spPr/>
    </dgm:pt>
    <dgm:pt modelId="{2EDF6E94-4F1B-44C9-B5B7-17DF2F301BDC}" type="pres">
      <dgm:prSet presAssocID="{F46E4697-37C6-44C1-B712-A10C2DA8A8BD}" presName="desTxN" presStyleLbl="revTx" presStyleIdx="6" presStyleCnt="7" custScaleX="112879">
        <dgm:presLayoutVars>
          <dgm:bulletEnabled val="1"/>
        </dgm:presLayoutVars>
      </dgm:prSet>
      <dgm:spPr/>
    </dgm:pt>
    <dgm:pt modelId="{751A56FD-3F95-4198-9139-DB9FDF778DE3}" type="pres">
      <dgm:prSet presAssocID="{F46E4697-37C6-44C1-B712-A10C2DA8A8BD}" presName="spN" presStyleCnt="0"/>
      <dgm:spPr/>
    </dgm:pt>
  </dgm:ptLst>
  <dgm:cxnLst>
    <dgm:cxn modelId="{E0C44305-8033-47F1-8EC2-74255BB042DD}" type="presOf" srcId="{4ABE69C6-0D63-48DA-A105-18139CD9CF7E}" destId="{6D48A82F-5EFC-44FF-884D-14CE479A69E8}" srcOrd="0" destOrd="0" presId="urn:microsoft.com/office/officeart/2009/3/layout/RandomtoResultProcess"/>
    <dgm:cxn modelId="{B2867A0B-32A5-4DBF-B14B-44EFF1088A93}" srcId="{BC6F5BB9-EAA0-4868-8CE8-AFC5AD5D7AC7}" destId="{E78C68B9-9B55-4BC2-B031-9B0546198767}" srcOrd="1" destOrd="0" parTransId="{7005B97C-EEFE-43EA-BD1E-E4DD27820C64}" sibTransId="{0AB6AB10-9BB5-4344-A6D7-C9F71E3F828F}"/>
    <dgm:cxn modelId="{9F1C6F12-D723-455C-B2FB-069CFAD8DB88}" srcId="{5EAD7191-A6D1-426D-ADF3-E2FE8FD8D71B}" destId="{18D94087-74C3-4ACA-BC8C-81E30327431F}" srcOrd="0" destOrd="0" parTransId="{815B5FE4-F020-4BA3-BB38-FA2E4583FF9D}" sibTransId="{37F2084A-1053-4B14-8F81-D727CF5CD247}"/>
    <dgm:cxn modelId="{E3D46216-6D71-45C1-87A5-C70CB019A57B}" type="presOf" srcId="{4988C768-134C-41E1-B425-E5B6196F1DC1}" destId="{C3D83F02-4D8E-4AEC-B578-93885E6F0969}" srcOrd="0" destOrd="3" presId="urn:microsoft.com/office/officeart/2009/3/layout/RandomtoResultProcess"/>
    <dgm:cxn modelId="{AB5C151C-A584-449F-8E3B-106F63990AE0}" srcId="{08915732-E3E0-46D6-ACFF-E3028E2F48E2}" destId="{F06CEFC8-B2D4-498C-A735-30353E7DE13A}" srcOrd="1" destOrd="0" parTransId="{24307138-0F0D-4FFD-A232-CB3EDD775D61}" sibTransId="{32D42BEB-40E6-404A-9773-B69B722FA697}"/>
    <dgm:cxn modelId="{23B08A25-4FEE-4A28-A420-EDF199728CC6}" srcId="{BC6F5BB9-EAA0-4868-8CE8-AFC5AD5D7AC7}" destId="{27D6806A-8F97-46AE-B086-13A29574FA40}" srcOrd="0" destOrd="0" parTransId="{93546956-D970-46BE-967A-72DE1B28B19D}" sibTransId="{90FC0859-02BB-4047-8E3B-61729EF66A85}"/>
    <dgm:cxn modelId="{64D4B027-7727-4ADE-9D23-DC66282CC838}" type="presOf" srcId="{A9BCECC0-6912-4634-8606-6B2DD6883A92}" destId="{2D8EFCB8-2699-46C7-9A1C-6F3B859431C2}" srcOrd="0" destOrd="0" presId="urn:microsoft.com/office/officeart/2009/3/layout/RandomtoResultProcess"/>
    <dgm:cxn modelId="{300B052B-E208-449B-8742-C82D77703141}" type="presOf" srcId="{08915732-E3E0-46D6-ACFF-E3028E2F48E2}" destId="{C3D83F02-4D8E-4AEC-B578-93885E6F0969}" srcOrd="0" destOrd="0" presId="urn:microsoft.com/office/officeart/2009/3/layout/RandomtoResultProcess"/>
    <dgm:cxn modelId="{15B0FB2B-90CD-4DA1-9FC0-96BFC84B0983}" srcId="{F46E4697-37C6-44C1-B712-A10C2DA8A8BD}" destId="{E6706FD9-14B1-4FB3-A64B-6DF3AF650687}" srcOrd="0" destOrd="0" parTransId="{65478A66-2569-4FD0-84E2-342D67C462E8}" sibTransId="{C45A8047-11EA-4903-9FD4-BE2EC5D2A231}"/>
    <dgm:cxn modelId="{24EF872E-7BAA-4367-9A5D-2C2CAD13BFD0}" type="presOf" srcId="{5EAD7191-A6D1-426D-ADF3-E2FE8FD8D71B}" destId="{0AB8140E-62BB-41A4-A6CC-F1BF472B5329}" srcOrd="0" destOrd="0" presId="urn:microsoft.com/office/officeart/2009/3/layout/RandomtoResultProcess"/>
    <dgm:cxn modelId="{171E9E31-54DE-4F3B-9EE1-D739B512EB06}" type="presOf" srcId="{8370A4BE-DAB0-46C8-83FE-89470C5EBA55}" destId="{57714D00-D4D3-4265-9521-6B65DFB4ED67}" srcOrd="0" destOrd="0" presId="urn:microsoft.com/office/officeart/2009/3/layout/RandomtoResultProcess"/>
    <dgm:cxn modelId="{AB85B93B-6FAE-4FDC-97EB-E886D0C4B39A}" type="presOf" srcId="{4B6B1646-BD61-419B-9001-1B4ABDDF35B9}" destId="{0AB8140E-62BB-41A4-A6CC-F1BF472B5329}" srcOrd="0" destOrd="4" presId="urn:microsoft.com/office/officeart/2009/3/layout/RandomtoResultProcess"/>
    <dgm:cxn modelId="{BD72A340-8885-4567-804E-827560F64101}" srcId="{8370A4BE-DAB0-46C8-83FE-89470C5EBA55}" destId="{4ABE69C6-0D63-48DA-A105-18139CD9CF7E}" srcOrd="0" destOrd="0" parTransId="{BB6E5A7A-874A-4026-80A8-9B7CD0E97B4B}" sibTransId="{4B2668CF-E5AC-4F4D-9556-B3418677DBA4}"/>
    <dgm:cxn modelId="{6224B65C-2D34-42F0-90C1-FCFEB0A439B4}" type="presOf" srcId="{27D6806A-8F97-46AE-B086-13A29574FA40}" destId="{1F990B55-4E5E-4D43-914A-AE4925D41351}" srcOrd="0" destOrd="1" presId="urn:microsoft.com/office/officeart/2009/3/layout/RandomtoResultProcess"/>
    <dgm:cxn modelId="{0C27C543-F1CE-4FFF-ADB7-DE06A3DC1E18}" srcId="{4ABE69C6-0D63-48DA-A105-18139CD9CF7E}" destId="{08915732-E3E0-46D6-ACFF-E3028E2F48E2}" srcOrd="0" destOrd="0" parTransId="{F7065698-C604-402A-8407-0C0A91A39F96}" sibTransId="{34E8A070-ADEA-4CDA-AB37-CE74C0FBB63F}"/>
    <dgm:cxn modelId="{F937D443-CCF2-4B09-B6E1-5F166072B3E1}" type="presOf" srcId="{E71DF259-0C01-4474-9772-A7EF8CF59A1C}" destId="{15531B0B-2A1C-4D94-B947-FED40129DC1B}" srcOrd="0" destOrd="0" presId="urn:microsoft.com/office/officeart/2009/3/layout/RandomtoResultProcess"/>
    <dgm:cxn modelId="{A42C8F65-3945-4C12-B251-E0F6CE5B2078}" srcId="{8370A4BE-DAB0-46C8-83FE-89470C5EBA55}" destId="{F46E4697-37C6-44C1-B712-A10C2DA8A8BD}" srcOrd="3" destOrd="0" parTransId="{8734E65B-14FF-42DE-A1AF-21BBFBE47233}" sibTransId="{9D5EB89E-33BE-4947-97D1-A5D8A58F265C}"/>
    <dgm:cxn modelId="{1883CF65-8084-4015-A0CD-3613D6F669AB}" type="presOf" srcId="{AF2144D3-D524-4469-9872-06D3BCD93AB4}" destId="{0AB8140E-62BB-41A4-A6CC-F1BF472B5329}" srcOrd="0" destOrd="2" presId="urn:microsoft.com/office/officeart/2009/3/layout/RandomtoResultProcess"/>
    <dgm:cxn modelId="{17F86E46-6880-438E-8495-F821835BE344}" type="presOf" srcId="{3D86DF5C-C1C2-4275-9FAB-07B6652EFD7B}" destId="{1F990B55-4E5E-4D43-914A-AE4925D41351}" srcOrd="0" destOrd="4" presId="urn:microsoft.com/office/officeart/2009/3/layout/RandomtoResultProcess"/>
    <dgm:cxn modelId="{68CCF969-186E-49EF-AADA-8A630E287E4D}" srcId="{BC6F5BB9-EAA0-4868-8CE8-AFC5AD5D7AC7}" destId="{3D86DF5C-C1C2-4275-9FAB-07B6652EFD7B}" srcOrd="3" destOrd="0" parTransId="{2BB007CE-F25F-483A-995F-BA5D6C5CAAA0}" sibTransId="{5488D08D-2F3A-4EFA-81EE-1AC9599299EA}"/>
    <dgm:cxn modelId="{AC0D9370-7C0A-464A-92E3-D7400F87D949}" srcId="{BC6F5BB9-EAA0-4868-8CE8-AFC5AD5D7AC7}" destId="{0DF7EBB7-D5FD-4727-8CFE-619CAF60171B}" srcOrd="4" destOrd="0" parTransId="{D95FC4D8-37D6-4242-B1ED-9A22DD037EB8}" sibTransId="{1A593498-E976-42EC-A8CC-3A67C82A6DED}"/>
    <dgm:cxn modelId="{4B528B73-410C-477D-BAE5-09DFAE7EBC02}" type="presOf" srcId="{F46E4697-37C6-44C1-B712-A10C2DA8A8BD}" destId="{EF813D2F-B7F1-4112-A556-DF614587910C}" srcOrd="0" destOrd="0" presId="urn:microsoft.com/office/officeart/2009/3/layout/RandomtoResultProcess"/>
    <dgm:cxn modelId="{B23E5374-9217-4ADD-95F1-D77DE0C6CF7A}" type="presOf" srcId="{521BC476-E191-4266-966B-559F0FE2DAFA}" destId="{C3D83F02-4D8E-4AEC-B578-93885E6F0969}" srcOrd="0" destOrd="1" presId="urn:microsoft.com/office/officeart/2009/3/layout/RandomtoResultProcess"/>
    <dgm:cxn modelId="{BB419757-E466-4BA7-8B92-F42A4B316410}" srcId="{5EAD7191-A6D1-426D-ADF3-E2FE8FD8D71B}" destId="{AF2144D3-D524-4469-9872-06D3BCD93AB4}" srcOrd="1" destOrd="0" parTransId="{C3A9D431-9232-4043-8BFF-D48CBCB856EB}" sibTransId="{1D31463D-379E-4AE6-B2FE-8E6CF0434A4E}"/>
    <dgm:cxn modelId="{D97EE27A-DAA1-4316-8006-4EF7B3DC02EB}" srcId="{5EAD7191-A6D1-426D-ADF3-E2FE8FD8D71B}" destId="{A2A9BFF6-04DB-4385-BC55-02C52CB5894D}" srcOrd="4" destOrd="0" parTransId="{558E4D1F-AD5D-4245-9410-73289DF5166A}" sibTransId="{DFD65B2E-6A34-4D34-8447-195E17C855A0}"/>
    <dgm:cxn modelId="{97ADAF7C-2192-40DC-80E4-4A91B534B4BF}" srcId="{E71DF259-0C01-4474-9772-A7EF8CF59A1C}" destId="{BC6F5BB9-EAA0-4868-8CE8-AFC5AD5D7AC7}" srcOrd="0" destOrd="0" parTransId="{3035FA8A-9731-496C-984D-A2AA2B301A3C}" sibTransId="{0B4987E4-8297-4428-805E-6FA7A8AC04AE}"/>
    <dgm:cxn modelId="{07B3CC7E-BBBD-4329-B2F6-8ACD0D41C33D}" type="presOf" srcId="{F06CEFC8-B2D4-498C-A735-30353E7DE13A}" destId="{C3D83F02-4D8E-4AEC-B578-93885E6F0969}" srcOrd="0" destOrd="2" presId="urn:microsoft.com/office/officeart/2009/3/layout/RandomtoResultProcess"/>
    <dgm:cxn modelId="{C5A93288-5FCA-4BA7-9790-252CCB6368BA}" type="presOf" srcId="{E6706FD9-14B1-4FB3-A64B-6DF3AF650687}" destId="{2EDF6E94-4F1B-44C9-B5B7-17DF2F301BDC}" srcOrd="0" destOrd="0" presId="urn:microsoft.com/office/officeart/2009/3/layout/RandomtoResultProcess"/>
    <dgm:cxn modelId="{1ABB6D8A-57C5-45C0-BCEF-690090447947}" type="presOf" srcId="{0DF7EBB7-D5FD-4727-8CFE-619CAF60171B}" destId="{1F990B55-4E5E-4D43-914A-AE4925D41351}" srcOrd="0" destOrd="5" presId="urn:microsoft.com/office/officeart/2009/3/layout/RandomtoResultProcess"/>
    <dgm:cxn modelId="{7972248E-F84C-4B84-9CE1-93AE746AE5F6}" srcId="{08915732-E3E0-46D6-ACFF-E3028E2F48E2}" destId="{4024BE3F-03D3-4281-A64D-AEC676650CA6}" srcOrd="3" destOrd="0" parTransId="{33BAAB61-A5D3-435B-90F1-DA44D019C365}" sibTransId="{6D8F0DB2-DE98-488E-8A3C-93BED0973DA9}"/>
    <dgm:cxn modelId="{581C8B99-D803-4F16-92E1-290E572F172E}" srcId="{BC6F5BB9-EAA0-4868-8CE8-AFC5AD5D7AC7}" destId="{2DC33306-D5F0-4871-A75A-F7511D98AE37}" srcOrd="2" destOrd="0" parTransId="{CAD450D7-F467-49EF-86D2-2108A1D7B4DB}" sibTransId="{09F0F09E-E86A-409C-9FE9-A4D119B4B40C}"/>
    <dgm:cxn modelId="{B71A589C-7E3E-4FD7-B6AD-004B2BB419D3}" srcId="{8370A4BE-DAB0-46C8-83FE-89470C5EBA55}" destId="{E71DF259-0C01-4474-9772-A7EF8CF59A1C}" srcOrd="2" destOrd="0" parTransId="{9855BA8F-ABA2-41B0-95BB-A80313AD17A0}" sibTransId="{259DA447-73A8-424A-9D66-096C11774497}"/>
    <dgm:cxn modelId="{65D6729D-37C7-4848-AA18-F61B2872DB5E}" srcId="{08915732-E3E0-46D6-ACFF-E3028E2F48E2}" destId="{521BC476-E191-4266-966B-559F0FE2DAFA}" srcOrd="0" destOrd="0" parTransId="{416257B7-3C79-42BF-9639-F7742A3E2E57}" sibTransId="{61EFF2E9-1C65-4CA7-B57B-35D39C1E1FEB}"/>
    <dgm:cxn modelId="{95C7559F-8668-4229-8F77-50FE0EACB184}" srcId="{5EAD7191-A6D1-426D-ADF3-E2FE8FD8D71B}" destId="{389A19D9-0C5C-497D-86D7-CE1778054CEC}" srcOrd="2" destOrd="0" parTransId="{6B118AEF-C153-42B1-81D9-E0F104743363}" sibTransId="{42BC3AFD-AE7C-452D-8C22-566C7D217065}"/>
    <dgm:cxn modelId="{BE5AB5AA-7B14-4F6F-B599-2F2C973DFC94}" srcId="{A9BCECC0-6912-4634-8606-6B2DD6883A92}" destId="{5EAD7191-A6D1-426D-ADF3-E2FE8FD8D71B}" srcOrd="0" destOrd="0" parTransId="{9A04D858-2B77-4AD0-8CE6-A2BA316F3D26}" sibTransId="{A942290F-3114-45A4-B269-85845B21B0D7}"/>
    <dgm:cxn modelId="{B7E87BBD-B910-40BF-8B71-46E1C93D2A21}" type="presOf" srcId="{389A19D9-0C5C-497D-86D7-CE1778054CEC}" destId="{0AB8140E-62BB-41A4-A6CC-F1BF472B5329}" srcOrd="0" destOrd="3" presId="urn:microsoft.com/office/officeart/2009/3/layout/RandomtoResultProcess"/>
    <dgm:cxn modelId="{1777BBBF-D68C-40FA-BEC8-3C7741D12898}" srcId="{08915732-E3E0-46D6-ACFF-E3028E2F48E2}" destId="{4988C768-134C-41E1-B425-E5B6196F1DC1}" srcOrd="2" destOrd="0" parTransId="{5F5D2BCE-B82D-4E26-82BF-D7079EEE34B7}" sibTransId="{BF4298A0-1932-4531-8361-6E6CD22345AC}"/>
    <dgm:cxn modelId="{9567E0BF-C758-4616-8BCA-2F596DC9B076}" srcId="{5EAD7191-A6D1-426D-ADF3-E2FE8FD8D71B}" destId="{4B6B1646-BD61-419B-9001-1B4ABDDF35B9}" srcOrd="3" destOrd="0" parTransId="{7C3025A0-6AB2-4FDB-9E17-CA694D1152C3}" sibTransId="{CBC1A7EF-3B98-44E9-A69B-B6991134400D}"/>
    <dgm:cxn modelId="{952710C0-8384-4491-95E9-255043FD2F7A}" type="presOf" srcId="{18D94087-74C3-4ACA-BC8C-81E30327431F}" destId="{0AB8140E-62BB-41A4-A6CC-F1BF472B5329}" srcOrd="0" destOrd="1" presId="urn:microsoft.com/office/officeart/2009/3/layout/RandomtoResultProcess"/>
    <dgm:cxn modelId="{8D0179CA-3B19-44D6-B89D-C14575890D13}" type="presOf" srcId="{4024BE3F-03D3-4281-A64D-AEC676650CA6}" destId="{C3D83F02-4D8E-4AEC-B578-93885E6F0969}" srcOrd="0" destOrd="4" presId="urn:microsoft.com/office/officeart/2009/3/layout/RandomtoResultProcess"/>
    <dgm:cxn modelId="{A105ADD6-D746-4D91-A666-727FC4EBF035}" type="presOf" srcId="{E78C68B9-9B55-4BC2-B031-9B0546198767}" destId="{1F990B55-4E5E-4D43-914A-AE4925D41351}" srcOrd="0" destOrd="2" presId="urn:microsoft.com/office/officeart/2009/3/layout/RandomtoResultProcess"/>
    <dgm:cxn modelId="{E90D59F1-045E-4DC4-8E16-E82F13E2EFD0}" srcId="{8370A4BE-DAB0-46C8-83FE-89470C5EBA55}" destId="{A9BCECC0-6912-4634-8606-6B2DD6883A92}" srcOrd="1" destOrd="0" parTransId="{ACD2B421-C07A-414F-B2D9-4C5BD099746A}" sibTransId="{F33C219B-B71D-4434-A01D-6B351E774106}"/>
    <dgm:cxn modelId="{8752F8F7-1A81-4B4F-AEC3-64AB792801F9}" type="presOf" srcId="{BC6F5BB9-EAA0-4868-8CE8-AFC5AD5D7AC7}" destId="{1F990B55-4E5E-4D43-914A-AE4925D41351}" srcOrd="0" destOrd="0" presId="urn:microsoft.com/office/officeart/2009/3/layout/RandomtoResultProcess"/>
    <dgm:cxn modelId="{E44C9BF9-3969-4AA4-A4B4-794AC0F8FC21}" type="presOf" srcId="{A2A9BFF6-04DB-4385-BC55-02C52CB5894D}" destId="{0AB8140E-62BB-41A4-A6CC-F1BF472B5329}" srcOrd="0" destOrd="5" presId="urn:microsoft.com/office/officeart/2009/3/layout/RandomtoResultProcess"/>
    <dgm:cxn modelId="{842227FD-3339-41E5-B60A-D4FE1B31DFE2}" type="presOf" srcId="{2DC33306-D5F0-4871-A75A-F7511D98AE37}" destId="{1F990B55-4E5E-4D43-914A-AE4925D41351}" srcOrd="0" destOrd="3" presId="urn:microsoft.com/office/officeart/2009/3/layout/RandomtoResultProcess"/>
    <dgm:cxn modelId="{A6750E27-6F85-4F69-93A4-461FB3BB1E53}" type="presParOf" srcId="{57714D00-D4D3-4265-9521-6B65DFB4ED67}" destId="{99B7DEDD-BE83-4A2A-BE38-8CAF32FEC774}" srcOrd="0" destOrd="0" presId="urn:microsoft.com/office/officeart/2009/3/layout/RandomtoResultProcess"/>
    <dgm:cxn modelId="{534E4342-A625-4C31-B4A7-DB3A24835EF6}" type="presParOf" srcId="{99B7DEDD-BE83-4A2A-BE38-8CAF32FEC774}" destId="{6D48A82F-5EFC-44FF-884D-14CE479A69E8}" srcOrd="0" destOrd="0" presId="urn:microsoft.com/office/officeart/2009/3/layout/RandomtoResultProcess"/>
    <dgm:cxn modelId="{17C4A408-FC51-4E77-9AE7-E5F15B54EBC7}" type="presParOf" srcId="{99B7DEDD-BE83-4A2A-BE38-8CAF32FEC774}" destId="{C3D83F02-4D8E-4AEC-B578-93885E6F0969}" srcOrd="1" destOrd="0" presId="urn:microsoft.com/office/officeart/2009/3/layout/RandomtoResultProcess"/>
    <dgm:cxn modelId="{0EB9B6F6-9166-4981-8796-C7DE4F926F0C}" type="presParOf" srcId="{99B7DEDD-BE83-4A2A-BE38-8CAF32FEC774}" destId="{A324FB74-4B92-4CD7-8EF5-7C14D2957C4F}" srcOrd="2" destOrd="0" presId="urn:microsoft.com/office/officeart/2009/3/layout/RandomtoResultProcess"/>
    <dgm:cxn modelId="{2DECC2CE-596B-4A57-9D37-81046D56B413}" type="presParOf" srcId="{99B7DEDD-BE83-4A2A-BE38-8CAF32FEC774}" destId="{8CEAD115-1C77-4A87-87B2-23B8527D653D}" srcOrd="3" destOrd="0" presId="urn:microsoft.com/office/officeart/2009/3/layout/RandomtoResultProcess"/>
    <dgm:cxn modelId="{BA6472A3-4829-4207-BDCC-0C6BBBB4EA82}" type="presParOf" srcId="{99B7DEDD-BE83-4A2A-BE38-8CAF32FEC774}" destId="{E0A97F74-AE4E-4037-B8CD-9D79CC8F4664}" srcOrd="4" destOrd="0" presId="urn:microsoft.com/office/officeart/2009/3/layout/RandomtoResultProcess"/>
    <dgm:cxn modelId="{DA4AA997-B457-4A39-91F8-9E9133BD8CCA}" type="presParOf" srcId="{99B7DEDD-BE83-4A2A-BE38-8CAF32FEC774}" destId="{35F3B4BA-1B4E-49BC-B959-51202CF013AE}" srcOrd="5" destOrd="0" presId="urn:microsoft.com/office/officeart/2009/3/layout/RandomtoResultProcess"/>
    <dgm:cxn modelId="{A29F9912-B079-4353-B4D4-F2D9A684E1DF}" type="presParOf" srcId="{99B7DEDD-BE83-4A2A-BE38-8CAF32FEC774}" destId="{0BD0B20F-8754-45F2-967C-22BF81A36F01}" srcOrd="6" destOrd="0" presId="urn:microsoft.com/office/officeart/2009/3/layout/RandomtoResultProcess"/>
    <dgm:cxn modelId="{B991B131-8723-466E-ACAE-B898F9452307}" type="presParOf" srcId="{99B7DEDD-BE83-4A2A-BE38-8CAF32FEC774}" destId="{309133C2-48F2-49BE-8684-2CC76B7E4111}" srcOrd="7" destOrd="0" presId="urn:microsoft.com/office/officeart/2009/3/layout/RandomtoResultProcess"/>
    <dgm:cxn modelId="{1BFC00F4-1BC1-426A-9BCF-F7C01CEC38D9}" type="presParOf" srcId="{99B7DEDD-BE83-4A2A-BE38-8CAF32FEC774}" destId="{368C6B9E-4370-431C-A837-BE2DB94ED164}" srcOrd="8" destOrd="0" presId="urn:microsoft.com/office/officeart/2009/3/layout/RandomtoResultProcess"/>
    <dgm:cxn modelId="{E0528159-2F1F-4A1D-887F-FFF77A99BF70}" type="presParOf" srcId="{99B7DEDD-BE83-4A2A-BE38-8CAF32FEC774}" destId="{1C6D70DE-A226-46A8-ACC2-75942E5F7DEF}" srcOrd="9" destOrd="0" presId="urn:microsoft.com/office/officeart/2009/3/layout/RandomtoResultProcess"/>
    <dgm:cxn modelId="{CC65C0F0-8AF4-47F7-9DD2-717825F07DEB}" type="presParOf" srcId="{99B7DEDD-BE83-4A2A-BE38-8CAF32FEC774}" destId="{0B7C44A8-9E18-4D51-BEC5-8F6366F199BD}" srcOrd="10" destOrd="0" presId="urn:microsoft.com/office/officeart/2009/3/layout/RandomtoResultProcess"/>
    <dgm:cxn modelId="{3C032E5B-99F8-4260-9335-5FB31A0C9DC2}" type="presParOf" srcId="{99B7DEDD-BE83-4A2A-BE38-8CAF32FEC774}" destId="{3129EDF0-FCA3-4167-BFC5-877EADB76730}" srcOrd="11" destOrd="0" presId="urn:microsoft.com/office/officeart/2009/3/layout/RandomtoResultProcess"/>
    <dgm:cxn modelId="{B930E8A7-5D8E-4791-B60F-C2F0CE8EF4A1}" type="presParOf" srcId="{99B7DEDD-BE83-4A2A-BE38-8CAF32FEC774}" destId="{337770CD-DE2F-4DA6-BE65-21AC35299494}" srcOrd="12" destOrd="0" presId="urn:microsoft.com/office/officeart/2009/3/layout/RandomtoResultProcess"/>
    <dgm:cxn modelId="{100657AF-0560-4FB3-BB72-CEDFB48DE378}" type="presParOf" srcId="{99B7DEDD-BE83-4A2A-BE38-8CAF32FEC774}" destId="{8FD8616A-F55A-4CF6-83C3-C215D020CA77}" srcOrd="13" destOrd="0" presId="urn:microsoft.com/office/officeart/2009/3/layout/RandomtoResultProcess"/>
    <dgm:cxn modelId="{62072685-09A4-40EA-961D-CD90AC176BBE}" type="presParOf" srcId="{99B7DEDD-BE83-4A2A-BE38-8CAF32FEC774}" destId="{497458F8-DC5D-483C-A3E6-46EE2DFA05E3}" srcOrd="14" destOrd="0" presId="urn:microsoft.com/office/officeart/2009/3/layout/RandomtoResultProcess"/>
    <dgm:cxn modelId="{28A261F5-F56D-428B-88EE-78402817C0E1}" type="presParOf" srcId="{99B7DEDD-BE83-4A2A-BE38-8CAF32FEC774}" destId="{19460599-5A6C-44B3-8EB9-69BFD74DED0A}" srcOrd="15" destOrd="0" presId="urn:microsoft.com/office/officeart/2009/3/layout/RandomtoResultProcess"/>
    <dgm:cxn modelId="{2F8660C6-3FB2-416B-AFDE-B56A2EBBEF49}" type="presParOf" srcId="{99B7DEDD-BE83-4A2A-BE38-8CAF32FEC774}" destId="{EF965B8B-A999-4D9B-93D6-ADB9BA1F2168}" srcOrd="16" destOrd="0" presId="urn:microsoft.com/office/officeart/2009/3/layout/RandomtoResultProcess"/>
    <dgm:cxn modelId="{62D1A846-98D2-4DE8-8C2D-77F207F8A97B}" type="presParOf" srcId="{99B7DEDD-BE83-4A2A-BE38-8CAF32FEC774}" destId="{046EE8E2-B380-480C-9C2F-87F406293686}" srcOrd="17" destOrd="0" presId="urn:microsoft.com/office/officeart/2009/3/layout/RandomtoResultProcess"/>
    <dgm:cxn modelId="{CACFE968-6472-46D6-8CD6-6802E650A44A}" type="presParOf" srcId="{99B7DEDD-BE83-4A2A-BE38-8CAF32FEC774}" destId="{D3768982-57C3-434C-BD0A-515EFAF36F6A}" srcOrd="18" destOrd="0" presId="urn:microsoft.com/office/officeart/2009/3/layout/RandomtoResultProcess"/>
    <dgm:cxn modelId="{3C86E6CB-6C82-4720-8A6F-62AADB88D84E}" type="presParOf" srcId="{99B7DEDD-BE83-4A2A-BE38-8CAF32FEC774}" destId="{FE9CA9E8-D3D9-4DA7-AC6D-8A2B846F1F66}" srcOrd="19" destOrd="0" presId="urn:microsoft.com/office/officeart/2009/3/layout/RandomtoResultProcess"/>
    <dgm:cxn modelId="{34B889CC-C10C-4712-AA2F-04C8E39B1396}" type="presParOf" srcId="{57714D00-D4D3-4265-9521-6B65DFB4ED67}" destId="{F1D08B30-86BD-4C84-8EBB-7FE9AB26C800}" srcOrd="1" destOrd="0" presId="urn:microsoft.com/office/officeart/2009/3/layout/RandomtoResultProcess"/>
    <dgm:cxn modelId="{996FC84D-7483-478A-849C-17098B514CD4}" type="presParOf" srcId="{F1D08B30-86BD-4C84-8EBB-7FE9AB26C800}" destId="{1EE643E2-1987-44BF-A3C0-41135D9114F6}" srcOrd="0" destOrd="0" presId="urn:microsoft.com/office/officeart/2009/3/layout/RandomtoResultProcess"/>
    <dgm:cxn modelId="{A10F7036-0176-4705-BC2A-0EC2328D1F7E}" type="presParOf" srcId="{F1D08B30-86BD-4C84-8EBB-7FE9AB26C800}" destId="{5E910638-2106-4EDF-ADC4-5841D6100386}" srcOrd="1" destOrd="0" presId="urn:microsoft.com/office/officeart/2009/3/layout/RandomtoResultProcess"/>
    <dgm:cxn modelId="{31E68D72-F9FB-4826-AFF3-52D4BB659026}" type="presParOf" srcId="{57714D00-D4D3-4265-9521-6B65DFB4ED67}" destId="{89D3DB51-A66F-4EB4-95EB-8FC0DE7CE85F}" srcOrd="2" destOrd="0" presId="urn:microsoft.com/office/officeart/2009/3/layout/RandomtoResultProcess"/>
    <dgm:cxn modelId="{5962B254-26F0-43E2-A066-12CF803EC63E}" type="presParOf" srcId="{89D3DB51-A66F-4EB4-95EB-8FC0DE7CE85F}" destId="{2D8EFCB8-2699-46C7-9A1C-6F3B859431C2}" srcOrd="0" destOrd="0" presId="urn:microsoft.com/office/officeart/2009/3/layout/RandomtoResultProcess"/>
    <dgm:cxn modelId="{72A81789-BF84-47E0-8C22-6B0FCC57709D}" type="presParOf" srcId="{89D3DB51-A66F-4EB4-95EB-8FC0DE7CE85F}" destId="{0AB8140E-62BB-41A4-A6CC-F1BF472B5329}" srcOrd="1" destOrd="0" presId="urn:microsoft.com/office/officeart/2009/3/layout/RandomtoResultProcess"/>
    <dgm:cxn modelId="{86DE1D39-0958-427A-A83D-BA93D641E1EA}" type="presParOf" srcId="{89D3DB51-A66F-4EB4-95EB-8FC0DE7CE85F}" destId="{438712B6-F681-4640-9B2B-6C4221C1FAFA}" srcOrd="2" destOrd="0" presId="urn:microsoft.com/office/officeart/2009/3/layout/RandomtoResultProcess"/>
    <dgm:cxn modelId="{9D47DD1D-6757-49D6-A836-AFB641EC98DC}" type="presParOf" srcId="{57714D00-D4D3-4265-9521-6B65DFB4ED67}" destId="{4D145471-FBFB-4832-9E34-18D715C4DD32}" srcOrd="3" destOrd="0" presId="urn:microsoft.com/office/officeart/2009/3/layout/RandomtoResultProcess"/>
    <dgm:cxn modelId="{673D9804-6F70-4EA1-AE3A-FA32493568AE}" type="presParOf" srcId="{4D145471-FBFB-4832-9E34-18D715C4DD32}" destId="{5C2748FB-F931-4AFA-9773-46ECE215D56F}" srcOrd="0" destOrd="0" presId="urn:microsoft.com/office/officeart/2009/3/layout/RandomtoResultProcess"/>
    <dgm:cxn modelId="{8B5ADF4A-1E2D-4313-8CC0-874780868DB7}" type="presParOf" srcId="{4D145471-FBFB-4832-9E34-18D715C4DD32}" destId="{2E5D311C-907A-48EE-9484-797CF35348B0}" srcOrd="1" destOrd="0" presId="urn:microsoft.com/office/officeart/2009/3/layout/RandomtoResultProcess"/>
    <dgm:cxn modelId="{7BE8B51D-2545-4C41-8F23-CF1C19AACF6B}" type="presParOf" srcId="{57714D00-D4D3-4265-9521-6B65DFB4ED67}" destId="{34BDA049-4133-4B6D-A5E6-7AECE26E1BF9}" srcOrd="4" destOrd="0" presId="urn:microsoft.com/office/officeart/2009/3/layout/RandomtoResultProcess"/>
    <dgm:cxn modelId="{B4A5ECCE-4172-40B6-9DC4-ADCD68BCB103}" type="presParOf" srcId="{34BDA049-4133-4B6D-A5E6-7AECE26E1BF9}" destId="{15531B0B-2A1C-4D94-B947-FED40129DC1B}" srcOrd="0" destOrd="0" presId="urn:microsoft.com/office/officeart/2009/3/layout/RandomtoResultProcess"/>
    <dgm:cxn modelId="{11AD448F-FFB2-4E31-A923-F5F12E064386}" type="presParOf" srcId="{34BDA049-4133-4B6D-A5E6-7AECE26E1BF9}" destId="{1F990B55-4E5E-4D43-914A-AE4925D41351}" srcOrd="1" destOrd="0" presId="urn:microsoft.com/office/officeart/2009/3/layout/RandomtoResultProcess"/>
    <dgm:cxn modelId="{54AD17CB-9D21-4AB9-A4C3-80EDBDFDFFB9}" type="presParOf" srcId="{34BDA049-4133-4B6D-A5E6-7AECE26E1BF9}" destId="{1360D68B-B7D2-416A-AF5D-11029A1C6137}" srcOrd="2" destOrd="0" presId="urn:microsoft.com/office/officeart/2009/3/layout/RandomtoResultProcess"/>
    <dgm:cxn modelId="{648EBEE7-631C-4A02-AEE1-447F4771656F}" type="presParOf" srcId="{57714D00-D4D3-4265-9521-6B65DFB4ED67}" destId="{A7EFC409-694C-4412-A8F0-B888DE21D899}" srcOrd="5" destOrd="0" presId="urn:microsoft.com/office/officeart/2009/3/layout/RandomtoResultProcess"/>
    <dgm:cxn modelId="{BD48005F-BBFD-4A5C-8590-2137A1BF635C}" type="presParOf" srcId="{A7EFC409-694C-4412-A8F0-B888DE21D899}" destId="{218AA561-F5BB-49BC-8A41-E1BCF92864D8}" srcOrd="0" destOrd="0" presId="urn:microsoft.com/office/officeart/2009/3/layout/RandomtoResultProcess"/>
    <dgm:cxn modelId="{96B1BA69-FDC7-4432-A9E8-9E96653265A5}" type="presParOf" srcId="{A7EFC409-694C-4412-A8F0-B888DE21D899}" destId="{9021E484-DABA-4A77-819B-EEF0A860C659}" srcOrd="1" destOrd="0" presId="urn:microsoft.com/office/officeart/2009/3/layout/RandomtoResultProcess"/>
    <dgm:cxn modelId="{110187A5-8859-45A9-8E2A-7E30050F2811}" type="presParOf" srcId="{57714D00-D4D3-4265-9521-6B65DFB4ED67}" destId="{3F91B5FF-B91D-4F22-B383-82D245094086}" srcOrd="6" destOrd="0" presId="urn:microsoft.com/office/officeart/2009/3/layout/RandomtoResultProcess"/>
    <dgm:cxn modelId="{4BB3A0BF-5347-4F0A-BDE0-CD4EF7D6CCD0}" type="presParOf" srcId="{3F91B5FF-B91D-4F22-B383-82D245094086}" destId="{EF813D2F-B7F1-4112-A556-DF614587910C}" srcOrd="0" destOrd="0" presId="urn:microsoft.com/office/officeart/2009/3/layout/RandomtoResultProcess"/>
    <dgm:cxn modelId="{DC23BC74-1620-4B1E-9D5C-C07CF42D8B10}" type="presParOf" srcId="{3F91B5FF-B91D-4F22-B383-82D245094086}" destId="{2EDF6E94-4F1B-44C9-B5B7-17DF2F301BDC}" srcOrd="1" destOrd="0" presId="urn:microsoft.com/office/officeart/2009/3/layout/RandomtoResultProcess"/>
    <dgm:cxn modelId="{7C936055-A05C-4D5F-B98E-F1BAB7E974A3}" type="presParOf" srcId="{3F91B5FF-B91D-4F22-B383-82D245094086}" destId="{751A56FD-3F95-4198-9139-DB9FDF778DE3}" srcOrd="2" destOrd="0" presId="urn:microsoft.com/office/officeart/2009/3/layout/RandomtoResult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71BB32-5856-4C8C-8746-91855D82B289}">
      <dsp:nvSpPr>
        <dsp:cNvPr id="0" name=""/>
        <dsp:cNvSpPr/>
      </dsp:nvSpPr>
      <dsp:spPr>
        <a:xfrm>
          <a:off x="4241" y="1538188"/>
          <a:ext cx="2469058" cy="987623"/>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009" tIns="22670" rIns="22670" bIns="22670" numCol="1" spcCol="1270" anchor="ctr" anchorCtr="0">
          <a:noAutofit/>
        </a:bodyPr>
        <a:lstStyle/>
        <a:p>
          <a:pPr marL="0" lvl="0" indent="0" algn="ctr" defTabSz="755650">
            <a:lnSpc>
              <a:spcPct val="90000"/>
            </a:lnSpc>
            <a:spcBef>
              <a:spcPct val="0"/>
            </a:spcBef>
            <a:spcAft>
              <a:spcPct val="35000"/>
            </a:spcAft>
            <a:buNone/>
          </a:pPr>
          <a:r>
            <a:rPr lang="en-US" sz="1700" kern="1200" dirty="0"/>
            <a:t>Genome</a:t>
          </a:r>
          <a:br>
            <a:rPr lang="en-US" sz="1800" kern="1200" dirty="0"/>
          </a:br>
          <a:r>
            <a:rPr lang="en-US" sz="1200" kern="1200" dirty="0"/>
            <a:t>~25 K genes</a:t>
          </a:r>
          <a:endParaRPr lang="en-GB" sz="1200" kern="1200" dirty="0"/>
        </a:p>
      </dsp:txBody>
      <dsp:txXfrm>
        <a:off x="498053" y="1538188"/>
        <a:ext cx="1481435" cy="987623"/>
      </dsp:txXfrm>
    </dsp:sp>
    <dsp:sp modelId="{10976CD0-EF32-4181-8D79-4169A398595D}">
      <dsp:nvSpPr>
        <dsp:cNvPr id="0" name=""/>
        <dsp:cNvSpPr/>
      </dsp:nvSpPr>
      <dsp:spPr>
        <a:xfrm>
          <a:off x="2226394" y="1538188"/>
          <a:ext cx="2469058" cy="987623"/>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009" tIns="22670" rIns="22670" bIns="22670" numCol="1" spcCol="1270" anchor="ctr" anchorCtr="0">
          <a:noAutofit/>
        </a:bodyPr>
        <a:lstStyle/>
        <a:p>
          <a:pPr marL="0" lvl="0" indent="0" algn="ctr" defTabSz="755650">
            <a:lnSpc>
              <a:spcPct val="90000"/>
            </a:lnSpc>
            <a:spcBef>
              <a:spcPct val="0"/>
            </a:spcBef>
            <a:spcAft>
              <a:spcPct val="35000"/>
            </a:spcAft>
            <a:buNone/>
          </a:pPr>
          <a:r>
            <a:rPr lang="en-US" sz="1700" kern="1200" dirty="0" err="1"/>
            <a:t>Transcriptome</a:t>
          </a:r>
          <a:br>
            <a:rPr lang="en-US" sz="1800" kern="1200" dirty="0"/>
          </a:br>
          <a:r>
            <a:rPr lang="en-US" sz="1200" kern="1200" dirty="0"/>
            <a:t>~100 K transcripts</a:t>
          </a:r>
          <a:endParaRPr lang="en-GB" sz="1200" kern="1200" dirty="0"/>
        </a:p>
      </dsp:txBody>
      <dsp:txXfrm>
        <a:off x="2720206" y="1538188"/>
        <a:ext cx="1481435" cy="987623"/>
      </dsp:txXfrm>
    </dsp:sp>
    <dsp:sp modelId="{C0425461-B6D6-4D0F-A788-C455CA5F0163}">
      <dsp:nvSpPr>
        <dsp:cNvPr id="0" name=""/>
        <dsp:cNvSpPr/>
      </dsp:nvSpPr>
      <dsp:spPr>
        <a:xfrm>
          <a:off x="4448547" y="1538188"/>
          <a:ext cx="2469058" cy="987623"/>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009" tIns="22670" rIns="22670" bIns="22670" numCol="1" spcCol="1270" anchor="ctr" anchorCtr="0">
          <a:noAutofit/>
        </a:bodyPr>
        <a:lstStyle/>
        <a:p>
          <a:pPr marL="0" lvl="0" indent="0" algn="ctr" defTabSz="755650">
            <a:lnSpc>
              <a:spcPct val="90000"/>
            </a:lnSpc>
            <a:spcBef>
              <a:spcPct val="0"/>
            </a:spcBef>
            <a:spcAft>
              <a:spcPct val="35000"/>
            </a:spcAft>
            <a:buNone/>
          </a:pPr>
          <a:r>
            <a:rPr lang="en-US" sz="1700" kern="1200" dirty="0"/>
            <a:t>Proteome</a:t>
          </a:r>
          <a:br>
            <a:rPr lang="en-US" sz="1700" kern="1200" dirty="0"/>
          </a:br>
          <a:r>
            <a:rPr lang="en-US" sz="1200" kern="1200" dirty="0"/>
            <a:t>~1000 K proteins</a:t>
          </a:r>
          <a:endParaRPr lang="en-GB" sz="1200" kern="1200" dirty="0"/>
        </a:p>
      </dsp:txBody>
      <dsp:txXfrm>
        <a:off x="4942359" y="1538188"/>
        <a:ext cx="1481435" cy="987623"/>
      </dsp:txXfrm>
    </dsp:sp>
    <dsp:sp modelId="{C207A2AD-E479-431C-8178-76671F0FB3CB}">
      <dsp:nvSpPr>
        <dsp:cNvPr id="0" name=""/>
        <dsp:cNvSpPr/>
      </dsp:nvSpPr>
      <dsp:spPr>
        <a:xfrm>
          <a:off x="6670699" y="1538188"/>
          <a:ext cx="2469058" cy="987623"/>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009" tIns="22670" rIns="22670" bIns="22670" numCol="1" spcCol="1270" anchor="ctr" anchorCtr="0">
          <a:noAutofit/>
        </a:bodyPr>
        <a:lstStyle/>
        <a:p>
          <a:pPr marL="0" lvl="0" indent="0" algn="ctr" defTabSz="755650">
            <a:lnSpc>
              <a:spcPct val="90000"/>
            </a:lnSpc>
            <a:spcBef>
              <a:spcPct val="0"/>
            </a:spcBef>
            <a:spcAft>
              <a:spcPct val="35000"/>
            </a:spcAft>
            <a:buNone/>
          </a:pPr>
          <a:r>
            <a:rPr lang="en-US" sz="1700" kern="1200" dirty="0" err="1"/>
            <a:t>Metabolome</a:t>
          </a:r>
          <a:br>
            <a:rPr lang="en-US" sz="1700" kern="1200" dirty="0"/>
          </a:br>
          <a:r>
            <a:rPr lang="en-US" sz="1200" kern="1200" dirty="0"/>
            <a:t>~25 K small molecules</a:t>
          </a:r>
          <a:endParaRPr lang="en-GB" sz="1200" kern="1200" dirty="0"/>
        </a:p>
      </dsp:txBody>
      <dsp:txXfrm>
        <a:off x="7164511" y="1538188"/>
        <a:ext cx="1481435" cy="9876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C62DFA-B360-4222-8387-7F3EF54CC9BF}">
      <dsp:nvSpPr>
        <dsp:cNvPr id="0" name=""/>
        <dsp:cNvSpPr/>
      </dsp:nvSpPr>
      <dsp:spPr>
        <a:xfrm>
          <a:off x="0" y="181292"/>
          <a:ext cx="4974907" cy="5020626"/>
        </a:xfrm>
        <a:prstGeom prst="pie">
          <a:avLst>
            <a:gd name="adj1" fmla="val 5400000"/>
            <a:gd name="adj2" fmla="val 16200000"/>
          </a:avLst>
        </a:prstGeom>
        <a:solidFill>
          <a:schemeClr val="accent2">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C7737ED-4E1A-4178-9416-928327C555BD}">
      <dsp:nvSpPr>
        <dsp:cNvPr id="0" name=""/>
        <dsp:cNvSpPr/>
      </dsp:nvSpPr>
      <dsp:spPr>
        <a:xfrm>
          <a:off x="2487453" y="204152"/>
          <a:ext cx="5804058" cy="4974907"/>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2000" baseline="0" dirty="0"/>
            <a:t>Phenotype</a:t>
          </a:r>
          <a:endParaRPr lang="en-GB" sz="2400" kern="2000" baseline="0" dirty="0"/>
        </a:p>
      </dsp:txBody>
      <dsp:txXfrm>
        <a:off x="2487453" y="204152"/>
        <a:ext cx="5804058" cy="621864"/>
      </dsp:txXfrm>
    </dsp:sp>
    <dsp:sp modelId="{7593F700-43F2-40DB-9FEB-21C1668FEC70}">
      <dsp:nvSpPr>
        <dsp:cNvPr id="0" name=""/>
        <dsp:cNvSpPr/>
      </dsp:nvSpPr>
      <dsp:spPr>
        <a:xfrm>
          <a:off x="435305" y="1083110"/>
          <a:ext cx="4104296" cy="4104296"/>
        </a:xfrm>
        <a:prstGeom prst="pie">
          <a:avLst>
            <a:gd name="adj1" fmla="val 5400000"/>
            <a:gd name="adj2" fmla="val 16200000"/>
          </a:avLst>
        </a:prstGeom>
        <a:solidFill>
          <a:schemeClr val="accent2">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6C2A10C-EF59-4FD0-85C3-E4776D942CCF}">
      <dsp:nvSpPr>
        <dsp:cNvPr id="0" name=""/>
        <dsp:cNvSpPr/>
      </dsp:nvSpPr>
      <dsp:spPr>
        <a:xfrm>
          <a:off x="2487453" y="1073588"/>
          <a:ext cx="5804058" cy="4104296"/>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err="1"/>
            <a:t>Metabolome</a:t>
          </a:r>
          <a:endParaRPr lang="en-GB" sz="2400" kern="1200" dirty="0"/>
        </a:p>
      </dsp:txBody>
      <dsp:txXfrm>
        <a:off x="2487453" y="1073588"/>
        <a:ext cx="5804058" cy="621865"/>
      </dsp:txXfrm>
    </dsp:sp>
    <dsp:sp modelId="{67545370-319B-4367-9ADC-C88A1B065008}">
      <dsp:nvSpPr>
        <dsp:cNvPr id="0" name=""/>
        <dsp:cNvSpPr/>
      </dsp:nvSpPr>
      <dsp:spPr>
        <a:xfrm>
          <a:off x="870610" y="1943929"/>
          <a:ext cx="3233686" cy="3233686"/>
        </a:xfrm>
        <a:prstGeom prst="pie">
          <a:avLst>
            <a:gd name="adj1" fmla="val 5400000"/>
            <a:gd name="adj2" fmla="val 16200000"/>
          </a:avLst>
        </a:prstGeom>
        <a:solidFill>
          <a:schemeClr val="accent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5EDC1B9-4648-4529-A7E9-2A76D2F2D918}">
      <dsp:nvSpPr>
        <dsp:cNvPr id="0" name=""/>
        <dsp:cNvSpPr/>
      </dsp:nvSpPr>
      <dsp:spPr>
        <a:xfrm>
          <a:off x="2487453" y="1943186"/>
          <a:ext cx="5804058" cy="3233686"/>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Proteome</a:t>
          </a:r>
        </a:p>
      </dsp:txBody>
      <dsp:txXfrm>
        <a:off x="2487453" y="1943186"/>
        <a:ext cx="5804058" cy="621860"/>
      </dsp:txXfrm>
    </dsp:sp>
    <dsp:sp modelId="{90DE8BAF-CA0B-4B6D-8163-0850DD8E6447}">
      <dsp:nvSpPr>
        <dsp:cNvPr id="0" name=""/>
        <dsp:cNvSpPr/>
      </dsp:nvSpPr>
      <dsp:spPr>
        <a:xfrm>
          <a:off x="1305913" y="2812553"/>
          <a:ext cx="2363080" cy="2363080"/>
        </a:xfrm>
        <a:prstGeom prst="pie">
          <a:avLst>
            <a:gd name="adj1" fmla="val 5400000"/>
            <a:gd name="adj2" fmla="val 16200000"/>
          </a:avLst>
        </a:prstGeom>
        <a:solidFill>
          <a:schemeClr val="accent2">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17B3C96-760A-4F3D-B22D-26552C69ACBD}">
      <dsp:nvSpPr>
        <dsp:cNvPr id="0" name=""/>
        <dsp:cNvSpPr/>
      </dsp:nvSpPr>
      <dsp:spPr>
        <a:xfrm>
          <a:off x="2487453" y="2812695"/>
          <a:ext cx="5804058" cy="236308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err="1"/>
            <a:t>Transcriptome</a:t>
          </a:r>
          <a:endParaRPr lang="en-US" sz="2400" kern="1200" dirty="0"/>
        </a:p>
      </dsp:txBody>
      <dsp:txXfrm>
        <a:off x="2487453" y="2812695"/>
        <a:ext cx="5804058" cy="621864"/>
      </dsp:txXfrm>
    </dsp:sp>
    <dsp:sp modelId="{5DF45FBF-5695-43E9-B25D-8852BD02F549}">
      <dsp:nvSpPr>
        <dsp:cNvPr id="0" name=""/>
        <dsp:cNvSpPr/>
      </dsp:nvSpPr>
      <dsp:spPr>
        <a:xfrm>
          <a:off x="1741218" y="3700935"/>
          <a:ext cx="1492470" cy="1492470"/>
        </a:xfrm>
        <a:prstGeom prst="pie">
          <a:avLst>
            <a:gd name="adj1" fmla="val 5400000"/>
            <a:gd name="adj2" fmla="val 16200000"/>
          </a:avLst>
        </a:prstGeom>
        <a:solidFill>
          <a:schemeClr val="accent2">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85FD958-D858-4004-9872-4ECB3B98C391}">
      <dsp:nvSpPr>
        <dsp:cNvPr id="0" name=""/>
        <dsp:cNvSpPr/>
      </dsp:nvSpPr>
      <dsp:spPr>
        <a:xfrm>
          <a:off x="2487453" y="3701263"/>
          <a:ext cx="5804058" cy="149247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err="1"/>
            <a:t>Epigenome</a:t>
          </a:r>
          <a:endParaRPr lang="en-US" sz="2400" kern="1200" dirty="0"/>
        </a:p>
      </dsp:txBody>
      <dsp:txXfrm>
        <a:off x="2487453" y="3701263"/>
        <a:ext cx="5804058" cy="621865"/>
      </dsp:txXfrm>
    </dsp:sp>
    <dsp:sp modelId="{CD17B1F5-06D1-453A-8A3E-17F9C7BE9E62}">
      <dsp:nvSpPr>
        <dsp:cNvPr id="0" name=""/>
        <dsp:cNvSpPr/>
      </dsp:nvSpPr>
      <dsp:spPr>
        <a:xfrm>
          <a:off x="2176523" y="4561496"/>
          <a:ext cx="621860" cy="621860"/>
        </a:xfrm>
        <a:prstGeom prst="pie">
          <a:avLst>
            <a:gd name="adj1" fmla="val 5400000"/>
            <a:gd name="adj2" fmla="val 16200000"/>
          </a:avLst>
        </a:prstGeom>
        <a:solidFill>
          <a:schemeClr val="accent2">
            <a:lumMod val="20000"/>
            <a:lumOff val="8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E9A21EF-3695-40E8-B658-AAFBD5204DE1}">
      <dsp:nvSpPr>
        <dsp:cNvPr id="0" name=""/>
        <dsp:cNvSpPr/>
      </dsp:nvSpPr>
      <dsp:spPr>
        <a:xfrm>
          <a:off x="2487453" y="4571023"/>
          <a:ext cx="5804058" cy="62186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Genome</a:t>
          </a:r>
        </a:p>
      </dsp:txBody>
      <dsp:txXfrm>
        <a:off x="2487453" y="4571023"/>
        <a:ext cx="5804058" cy="62186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48A82F-5EFC-44FF-884D-14CE479A69E8}">
      <dsp:nvSpPr>
        <dsp:cNvPr id="0" name=""/>
        <dsp:cNvSpPr/>
      </dsp:nvSpPr>
      <dsp:spPr>
        <a:xfrm>
          <a:off x="129260" y="1619442"/>
          <a:ext cx="1451362" cy="4782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accent6"/>
              </a:solidFill>
            </a:rPr>
            <a:t>Data</a:t>
          </a:r>
          <a:endParaRPr lang="en-GB" sz="2200" kern="1200" dirty="0">
            <a:solidFill>
              <a:schemeClr val="accent6"/>
            </a:solidFill>
          </a:endParaRPr>
        </a:p>
      </dsp:txBody>
      <dsp:txXfrm>
        <a:off x="129260" y="1619442"/>
        <a:ext cx="1451362" cy="478290"/>
      </dsp:txXfrm>
    </dsp:sp>
    <dsp:sp modelId="{C3D83F02-4D8E-4AEC-B578-93885E6F0969}">
      <dsp:nvSpPr>
        <dsp:cNvPr id="0" name=""/>
        <dsp:cNvSpPr/>
      </dsp:nvSpPr>
      <dsp:spPr>
        <a:xfrm>
          <a:off x="474576" y="2509112"/>
          <a:ext cx="1708210" cy="17948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t" anchorCtr="0">
          <a:noAutofit/>
        </a:bodyPr>
        <a:lstStyle/>
        <a:p>
          <a:pPr marL="0" lvl="0" indent="0" algn="l" defTabSz="622300">
            <a:lnSpc>
              <a:spcPct val="90000"/>
            </a:lnSpc>
            <a:spcBef>
              <a:spcPct val="0"/>
            </a:spcBef>
            <a:spcAft>
              <a:spcPct val="35000"/>
            </a:spcAft>
            <a:buNone/>
          </a:pPr>
          <a:r>
            <a:rPr lang="en-US" sz="1400" kern="1200">
              <a:solidFill>
                <a:schemeClr val="accent6"/>
              </a:solidFill>
            </a:rPr>
            <a:t>Development of </a:t>
          </a:r>
          <a:r>
            <a:rPr lang="en-US" sz="1400" kern="1200" dirty="0">
              <a:solidFill>
                <a:schemeClr val="accent6"/>
              </a:solidFill>
            </a:rPr>
            <a:t>Exploration plan</a:t>
          </a:r>
          <a:endParaRPr lang="en-GB" sz="1400" kern="1200" dirty="0">
            <a:solidFill>
              <a:schemeClr val="accent6"/>
            </a:solidFill>
          </a:endParaRPr>
        </a:p>
        <a:p>
          <a:pPr marL="57150" lvl="1" indent="-57150" algn="l" defTabSz="488950">
            <a:lnSpc>
              <a:spcPct val="90000"/>
            </a:lnSpc>
            <a:spcBef>
              <a:spcPct val="0"/>
            </a:spcBef>
            <a:spcAft>
              <a:spcPct val="15000"/>
            </a:spcAft>
            <a:buChar char="•"/>
          </a:pPr>
          <a:r>
            <a:rPr lang="en-US" sz="1100" kern="1200" dirty="0">
              <a:solidFill>
                <a:schemeClr val="accent6"/>
              </a:solidFill>
            </a:rPr>
            <a:t>Generation of data</a:t>
          </a:r>
          <a:endParaRPr lang="en-GB" sz="1100" kern="1200" dirty="0">
            <a:solidFill>
              <a:schemeClr val="accent6"/>
            </a:solidFill>
          </a:endParaRPr>
        </a:p>
        <a:p>
          <a:pPr marL="57150" lvl="1" indent="-57150" algn="l" defTabSz="488950">
            <a:lnSpc>
              <a:spcPct val="90000"/>
            </a:lnSpc>
            <a:spcBef>
              <a:spcPct val="0"/>
            </a:spcBef>
            <a:spcAft>
              <a:spcPct val="15000"/>
            </a:spcAft>
            <a:buChar char="•"/>
          </a:pPr>
          <a:r>
            <a:rPr lang="en-US" sz="1100" kern="1200" dirty="0">
              <a:solidFill>
                <a:schemeClr val="accent6"/>
              </a:solidFill>
            </a:rPr>
            <a:t>Quality Control</a:t>
          </a:r>
          <a:endParaRPr lang="en-GB" sz="1100" kern="1200" dirty="0">
            <a:solidFill>
              <a:schemeClr val="accent6"/>
            </a:solidFill>
          </a:endParaRPr>
        </a:p>
        <a:p>
          <a:pPr marL="57150" lvl="1" indent="-57150" algn="l" defTabSz="488950">
            <a:lnSpc>
              <a:spcPct val="90000"/>
            </a:lnSpc>
            <a:spcBef>
              <a:spcPct val="0"/>
            </a:spcBef>
            <a:spcAft>
              <a:spcPct val="15000"/>
            </a:spcAft>
            <a:buChar char="•"/>
          </a:pPr>
          <a:r>
            <a:rPr lang="en-US" sz="1100" kern="1200" dirty="0">
              <a:solidFill>
                <a:schemeClr val="accent6"/>
              </a:solidFill>
            </a:rPr>
            <a:t>Visualization</a:t>
          </a:r>
          <a:endParaRPr lang="en-GB" sz="1100" kern="1200" dirty="0">
            <a:solidFill>
              <a:schemeClr val="accent6"/>
            </a:solidFill>
          </a:endParaRPr>
        </a:p>
        <a:p>
          <a:pPr marL="57150" lvl="1" indent="-57150" algn="l" defTabSz="488950">
            <a:lnSpc>
              <a:spcPct val="90000"/>
            </a:lnSpc>
            <a:spcBef>
              <a:spcPct val="0"/>
            </a:spcBef>
            <a:spcAft>
              <a:spcPct val="15000"/>
            </a:spcAft>
            <a:buChar char="•"/>
          </a:pPr>
          <a:r>
            <a:rPr lang="en-US" sz="1100" kern="1200" dirty="0">
              <a:solidFill>
                <a:schemeClr val="accent6"/>
              </a:solidFill>
            </a:rPr>
            <a:t>Deliver data  for analyses</a:t>
          </a:r>
          <a:endParaRPr lang="en-GB" sz="1100" kern="1200" dirty="0">
            <a:solidFill>
              <a:schemeClr val="accent6"/>
            </a:solidFill>
          </a:endParaRPr>
        </a:p>
      </dsp:txBody>
      <dsp:txXfrm>
        <a:off x="474576" y="2509112"/>
        <a:ext cx="1708210" cy="1794861"/>
      </dsp:txXfrm>
    </dsp:sp>
    <dsp:sp modelId="{A324FB74-4B92-4CD7-8EF5-7C14D2957C4F}">
      <dsp:nvSpPr>
        <dsp:cNvPr id="0" name=""/>
        <dsp:cNvSpPr/>
      </dsp:nvSpPr>
      <dsp:spPr>
        <a:xfrm>
          <a:off x="127611" y="1473976"/>
          <a:ext cx="115449" cy="115449"/>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8CEAD115-1C77-4A87-87B2-23B8527D653D}">
      <dsp:nvSpPr>
        <dsp:cNvPr id="0" name=""/>
        <dsp:cNvSpPr/>
      </dsp:nvSpPr>
      <dsp:spPr>
        <a:xfrm>
          <a:off x="208425" y="1312347"/>
          <a:ext cx="115449" cy="115449"/>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E0A97F74-AE4E-4037-B8CD-9D79CC8F4664}">
      <dsp:nvSpPr>
        <dsp:cNvPr id="0" name=""/>
        <dsp:cNvSpPr/>
      </dsp:nvSpPr>
      <dsp:spPr>
        <a:xfrm>
          <a:off x="402380" y="1344672"/>
          <a:ext cx="181420" cy="181420"/>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35F3B4BA-1B4E-49BC-B959-51202CF013AE}">
      <dsp:nvSpPr>
        <dsp:cNvPr id="0" name=""/>
        <dsp:cNvSpPr/>
      </dsp:nvSpPr>
      <dsp:spPr>
        <a:xfrm>
          <a:off x="564009" y="1166880"/>
          <a:ext cx="115449" cy="115449"/>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0BD0B20F-8754-45F2-967C-22BF81A36F01}">
      <dsp:nvSpPr>
        <dsp:cNvPr id="0" name=""/>
        <dsp:cNvSpPr/>
      </dsp:nvSpPr>
      <dsp:spPr>
        <a:xfrm>
          <a:off x="774127" y="1102229"/>
          <a:ext cx="115449" cy="115449"/>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309133C2-48F2-49BE-8684-2CC76B7E4111}">
      <dsp:nvSpPr>
        <dsp:cNvPr id="0" name=""/>
        <dsp:cNvSpPr/>
      </dsp:nvSpPr>
      <dsp:spPr>
        <a:xfrm>
          <a:off x="1032733" y="1215369"/>
          <a:ext cx="115449" cy="115449"/>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368C6B9E-4370-431C-A837-BE2DB94ED164}">
      <dsp:nvSpPr>
        <dsp:cNvPr id="0" name=""/>
        <dsp:cNvSpPr/>
      </dsp:nvSpPr>
      <dsp:spPr>
        <a:xfrm>
          <a:off x="1194362" y="1296184"/>
          <a:ext cx="181420" cy="181420"/>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1C6D70DE-A226-46A8-ACC2-75942E5F7DEF}">
      <dsp:nvSpPr>
        <dsp:cNvPr id="0" name=""/>
        <dsp:cNvSpPr/>
      </dsp:nvSpPr>
      <dsp:spPr>
        <a:xfrm>
          <a:off x="1420643" y="1473976"/>
          <a:ext cx="115449" cy="115449"/>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0B7C44A8-9E18-4D51-BEC5-8F6366F199BD}">
      <dsp:nvSpPr>
        <dsp:cNvPr id="0" name=""/>
        <dsp:cNvSpPr/>
      </dsp:nvSpPr>
      <dsp:spPr>
        <a:xfrm>
          <a:off x="1517621" y="1651768"/>
          <a:ext cx="115449" cy="115449"/>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3129EDF0-FCA3-4167-BFC5-877EADB76730}">
      <dsp:nvSpPr>
        <dsp:cNvPr id="0" name=""/>
        <dsp:cNvSpPr/>
      </dsp:nvSpPr>
      <dsp:spPr>
        <a:xfrm>
          <a:off x="677150" y="1312347"/>
          <a:ext cx="296869" cy="296869"/>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337770CD-DE2F-4DA6-BE65-21AC35299494}">
      <dsp:nvSpPr>
        <dsp:cNvPr id="0" name=""/>
        <dsp:cNvSpPr/>
      </dsp:nvSpPr>
      <dsp:spPr>
        <a:xfrm>
          <a:off x="82660" y="1872358"/>
          <a:ext cx="115449" cy="115449"/>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8FD8616A-F55A-4CF6-83C3-C215D020CA77}">
      <dsp:nvSpPr>
        <dsp:cNvPr id="0" name=""/>
        <dsp:cNvSpPr/>
      </dsp:nvSpPr>
      <dsp:spPr>
        <a:xfrm>
          <a:off x="179637" y="2017824"/>
          <a:ext cx="181420" cy="181420"/>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497458F8-DC5D-483C-A3E6-46EE2DFA05E3}">
      <dsp:nvSpPr>
        <dsp:cNvPr id="0" name=""/>
        <dsp:cNvSpPr/>
      </dsp:nvSpPr>
      <dsp:spPr>
        <a:xfrm>
          <a:off x="422079" y="2147126"/>
          <a:ext cx="263884" cy="263884"/>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19460599-5A6C-44B3-8EB9-69BFD74DED0A}">
      <dsp:nvSpPr>
        <dsp:cNvPr id="0" name=""/>
        <dsp:cNvSpPr/>
      </dsp:nvSpPr>
      <dsp:spPr>
        <a:xfrm>
          <a:off x="725638" y="2357245"/>
          <a:ext cx="115449" cy="115449"/>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EF965B8B-A999-4D9B-93D6-ADB9BA1F2168}">
      <dsp:nvSpPr>
        <dsp:cNvPr id="0" name=""/>
        <dsp:cNvSpPr/>
      </dsp:nvSpPr>
      <dsp:spPr>
        <a:xfrm>
          <a:off x="790290" y="2147127"/>
          <a:ext cx="181420" cy="181420"/>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046EE8E2-B380-480C-9C2F-87F406293686}">
      <dsp:nvSpPr>
        <dsp:cNvPr id="0" name=""/>
        <dsp:cNvSpPr/>
      </dsp:nvSpPr>
      <dsp:spPr>
        <a:xfrm>
          <a:off x="951919" y="2373408"/>
          <a:ext cx="115449" cy="115449"/>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D3768982-57C3-434C-BD0A-515EFAF36F6A}">
      <dsp:nvSpPr>
        <dsp:cNvPr id="0" name=""/>
        <dsp:cNvSpPr/>
      </dsp:nvSpPr>
      <dsp:spPr>
        <a:xfrm>
          <a:off x="1097385" y="2114800"/>
          <a:ext cx="263884" cy="263884"/>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FE9CA9E8-D3D9-4DA7-AC6D-8A2B846F1F66}">
      <dsp:nvSpPr>
        <dsp:cNvPr id="0" name=""/>
        <dsp:cNvSpPr/>
      </dsp:nvSpPr>
      <dsp:spPr>
        <a:xfrm>
          <a:off x="1452969" y="2032856"/>
          <a:ext cx="181420" cy="181420"/>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1EE643E2-1987-44BF-A3C0-41135D9114F6}">
      <dsp:nvSpPr>
        <dsp:cNvPr id="0" name=""/>
        <dsp:cNvSpPr/>
      </dsp:nvSpPr>
      <dsp:spPr>
        <a:xfrm>
          <a:off x="1709047" y="1344404"/>
          <a:ext cx="532805" cy="1017184"/>
        </a:xfrm>
        <a:prstGeom prst="chevron">
          <a:avLst>
            <a:gd name="adj" fmla="val 62310"/>
          </a:avLst>
        </a:prstGeom>
        <a:solidFill>
          <a:schemeClr val="tx2"/>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sp>
    <dsp:sp modelId="{2D8EFCB8-2699-46C7-9A1C-6F3B859431C2}">
      <dsp:nvSpPr>
        <dsp:cNvPr id="0" name=""/>
        <dsp:cNvSpPr/>
      </dsp:nvSpPr>
      <dsp:spPr>
        <a:xfrm>
          <a:off x="2350443" y="1344898"/>
          <a:ext cx="1453106" cy="10171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accent6"/>
              </a:solidFill>
            </a:rPr>
            <a:t>Exploration</a:t>
          </a:r>
          <a:endParaRPr lang="en-GB" sz="2200" kern="1200" dirty="0">
            <a:solidFill>
              <a:schemeClr val="accent6"/>
            </a:solidFill>
          </a:endParaRPr>
        </a:p>
      </dsp:txBody>
      <dsp:txXfrm>
        <a:off x="2350443" y="1344898"/>
        <a:ext cx="1453106" cy="1017174"/>
      </dsp:txXfrm>
    </dsp:sp>
    <dsp:sp modelId="{0AB8140E-62BB-41A4-A6CC-F1BF472B5329}">
      <dsp:nvSpPr>
        <dsp:cNvPr id="0" name=""/>
        <dsp:cNvSpPr/>
      </dsp:nvSpPr>
      <dsp:spPr>
        <a:xfrm>
          <a:off x="2292784" y="2506249"/>
          <a:ext cx="1670287" cy="15403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t" anchorCtr="0">
          <a:noAutofit/>
        </a:bodyPr>
        <a:lstStyle/>
        <a:p>
          <a:pPr marL="0" lvl="0" indent="0" algn="l" defTabSz="622300">
            <a:lnSpc>
              <a:spcPct val="90000"/>
            </a:lnSpc>
            <a:spcBef>
              <a:spcPct val="0"/>
            </a:spcBef>
            <a:spcAft>
              <a:spcPct val="35000"/>
            </a:spcAft>
            <a:buNone/>
          </a:pPr>
          <a:r>
            <a:rPr lang="en-US" sz="1400" kern="1200" dirty="0">
              <a:solidFill>
                <a:schemeClr val="accent6"/>
              </a:solidFill>
            </a:rPr>
            <a:t>Development of  Analysis plan</a:t>
          </a:r>
          <a:endParaRPr lang="en-GB" sz="1400" kern="1200" dirty="0">
            <a:solidFill>
              <a:schemeClr val="accent6"/>
            </a:solidFill>
          </a:endParaRPr>
        </a:p>
        <a:p>
          <a:pPr marL="57150" lvl="1" indent="-57150" algn="l" defTabSz="488950">
            <a:lnSpc>
              <a:spcPct val="90000"/>
            </a:lnSpc>
            <a:spcBef>
              <a:spcPct val="0"/>
            </a:spcBef>
            <a:spcAft>
              <a:spcPct val="15000"/>
            </a:spcAft>
            <a:buChar char="•"/>
          </a:pPr>
          <a:r>
            <a:rPr lang="en-US" sz="1100" kern="1200" dirty="0">
              <a:solidFill>
                <a:schemeClr val="accent6"/>
              </a:solidFill>
            </a:rPr>
            <a:t>Performing analyses</a:t>
          </a:r>
          <a:endParaRPr lang="en-GB" sz="1100" kern="1200" dirty="0">
            <a:solidFill>
              <a:schemeClr val="accent6"/>
            </a:solidFill>
          </a:endParaRPr>
        </a:p>
        <a:p>
          <a:pPr marL="57150" lvl="1" indent="-57150" algn="l" defTabSz="488950">
            <a:lnSpc>
              <a:spcPct val="90000"/>
            </a:lnSpc>
            <a:spcBef>
              <a:spcPct val="0"/>
            </a:spcBef>
            <a:spcAft>
              <a:spcPct val="15000"/>
            </a:spcAft>
            <a:buChar char="•"/>
          </a:pPr>
          <a:r>
            <a:rPr lang="en-US" sz="1100" kern="1200" dirty="0">
              <a:solidFill>
                <a:schemeClr val="accent6"/>
              </a:solidFill>
            </a:rPr>
            <a:t>Visualization</a:t>
          </a:r>
          <a:endParaRPr lang="en-GB" sz="1100" kern="1200" dirty="0">
            <a:solidFill>
              <a:schemeClr val="accent6"/>
            </a:solidFill>
          </a:endParaRPr>
        </a:p>
        <a:p>
          <a:pPr marL="57150" lvl="1" indent="-57150" algn="l" defTabSz="488950">
            <a:lnSpc>
              <a:spcPct val="90000"/>
            </a:lnSpc>
            <a:spcBef>
              <a:spcPct val="0"/>
            </a:spcBef>
            <a:spcAft>
              <a:spcPct val="15000"/>
            </a:spcAft>
            <a:buChar char="•"/>
          </a:pPr>
          <a:r>
            <a:rPr lang="en-US" sz="1100" kern="1200" dirty="0">
              <a:solidFill>
                <a:schemeClr val="accent6"/>
              </a:solidFill>
            </a:rPr>
            <a:t>Literature study</a:t>
          </a:r>
          <a:endParaRPr lang="en-GB" sz="1100" kern="1200" dirty="0">
            <a:solidFill>
              <a:schemeClr val="accent6"/>
            </a:solidFill>
          </a:endParaRPr>
        </a:p>
        <a:p>
          <a:pPr marL="57150" lvl="1" indent="-57150" algn="l" defTabSz="488950">
            <a:lnSpc>
              <a:spcPct val="90000"/>
            </a:lnSpc>
            <a:spcBef>
              <a:spcPct val="0"/>
            </a:spcBef>
            <a:spcAft>
              <a:spcPct val="15000"/>
            </a:spcAft>
            <a:buChar char="•"/>
          </a:pPr>
          <a:r>
            <a:rPr lang="en-US" sz="1100" kern="1200" dirty="0">
              <a:solidFill>
                <a:schemeClr val="accent6"/>
              </a:solidFill>
            </a:rPr>
            <a:t>Which answers may be in the data?</a:t>
          </a:r>
          <a:endParaRPr lang="en-GB" sz="1100" kern="1200" dirty="0">
            <a:solidFill>
              <a:schemeClr val="accent6"/>
            </a:solidFill>
          </a:endParaRPr>
        </a:p>
        <a:p>
          <a:pPr marL="57150" lvl="1" indent="-57150" algn="l" defTabSz="488950">
            <a:lnSpc>
              <a:spcPct val="90000"/>
            </a:lnSpc>
            <a:spcBef>
              <a:spcPct val="0"/>
            </a:spcBef>
            <a:spcAft>
              <a:spcPct val="15000"/>
            </a:spcAft>
            <a:buChar char="•"/>
          </a:pPr>
          <a:r>
            <a:rPr lang="en-US" sz="1100" kern="1200" dirty="0">
              <a:solidFill>
                <a:schemeClr val="accent6"/>
              </a:solidFill>
            </a:rPr>
            <a:t>Develop research question</a:t>
          </a:r>
          <a:endParaRPr lang="en-GB" sz="1100" kern="1200" dirty="0">
            <a:solidFill>
              <a:schemeClr val="accent6"/>
            </a:solidFill>
          </a:endParaRPr>
        </a:p>
      </dsp:txBody>
      <dsp:txXfrm>
        <a:off x="2292784" y="2506249"/>
        <a:ext cx="1670287" cy="1540329"/>
      </dsp:txXfrm>
    </dsp:sp>
    <dsp:sp modelId="{5C2748FB-F931-4AFA-9773-46ECE215D56F}">
      <dsp:nvSpPr>
        <dsp:cNvPr id="0" name=""/>
        <dsp:cNvSpPr/>
      </dsp:nvSpPr>
      <dsp:spPr>
        <a:xfrm>
          <a:off x="3912140" y="1344404"/>
          <a:ext cx="532805" cy="1017184"/>
        </a:xfrm>
        <a:prstGeom prst="chevron">
          <a:avLst>
            <a:gd name="adj" fmla="val 62310"/>
          </a:avLst>
        </a:prstGeom>
        <a:solidFill>
          <a:schemeClr val="accent1"/>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sp>
    <dsp:sp modelId="{15531B0B-2A1C-4D94-B947-FED40129DC1B}">
      <dsp:nvSpPr>
        <dsp:cNvPr id="0" name=""/>
        <dsp:cNvSpPr/>
      </dsp:nvSpPr>
      <dsp:spPr>
        <a:xfrm>
          <a:off x="4554728" y="1344898"/>
          <a:ext cx="1453106" cy="10171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accent6"/>
              </a:solidFill>
            </a:rPr>
            <a:t>Analyses</a:t>
          </a:r>
          <a:endParaRPr lang="en-GB" sz="2200" kern="1200" dirty="0">
            <a:solidFill>
              <a:schemeClr val="accent6"/>
            </a:solidFill>
          </a:endParaRPr>
        </a:p>
      </dsp:txBody>
      <dsp:txXfrm>
        <a:off x="4554728" y="1344898"/>
        <a:ext cx="1453106" cy="1017174"/>
      </dsp:txXfrm>
    </dsp:sp>
    <dsp:sp modelId="{1F990B55-4E5E-4D43-914A-AE4925D41351}">
      <dsp:nvSpPr>
        <dsp:cNvPr id="0" name=""/>
        <dsp:cNvSpPr/>
      </dsp:nvSpPr>
      <dsp:spPr>
        <a:xfrm>
          <a:off x="4523733" y="2505787"/>
          <a:ext cx="1672670" cy="1870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t" anchorCtr="0">
          <a:noAutofit/>
        </a:bodyPr>
        <a:lstStyle/>
        <a:p>
          <a:pPr marL="0" lvl="0" indent="0" algn="l" defTabSz="622300">
            <a:lnSpc>
              <a:spcPct val="90000"/>
            </a:lnSpc>
            <a:spcBef>
              <a:spcPct val="0"/>
            </a:spcBef>
            <a:spcAft>
              <a:spcPct val="35000"/>
            </a:spcAft>
            <a:buNone/>
          </a:pPr>
          <a:r>
            <a:rPr lang="en-US" sz="1400" kern="1200" dirty="0">
              <a:solidFill>
                <a:schemeClr val="accent6"/>
              </a:solidFill>
            </a:rPr>
            <a:t>Development of paper proposal</a:t>
          </a:r>
          <a:endParaRPr lang="en-GB" sz="1400" kern="1200" dirty="0">
            <a:solidFill>
              <a:schemeClr val="accent6"/>
            </a:solidFill>
          </a:endParaRPr>
        </a:p>
        <a:p>
          <a:pPr marL="57150" lvl="1" indent="-57150" algn="l" defTabSz="488950">
            <a:lnSpc>
              <a:spcPct val="90000"/>
            </a:lnSpc>
            <a:spcBef>
              <a:spcPct val="0"/>
            </a:spcBef>
            <a:spcAft>
              <a:spcPct val="15000"/>
            </a:spcAft>
            <a:buChar char="•"/>
          </a:pPr>
          <a:r>
            <a:rPr lang="en-US" sz="1100" kern="1200" dirty="0">
              <a:solidFill>
                <a:schemeClr val="accent6"/>
              </a:solidFill>
            </a:rPr>
            <a:t>Delivery and archiving of results</a:t>
          </a:r>
          <a:endParaRPr lang="en-GB" sz="1100" kern="1200" dirty="0">
            <a:solidFill>
              <a:schemeClr val="accent6"/>
            </a:solidFill>
          </a:endParaRPr>
        </a:p>
        <a:p>
          <a:pPr marL="57150" lvl="1" indent="-57150" algn="l" defTabSz="488950">
            <a:lnSpc>
              <a:spcPct val="90000"/>
            </a:lnSpc>
            <a:spcBef>
              <a:spcPct val="0"/>
            </a:spcBef>
            <a:spcAft>
              <a:spcPct val="15000"/>
            </a:spcAft>
            <a:buChar char="•"/>
          </a:pPr>
          <a:r>
            <a:rPr lang="en-US" sz="1100" kern="1200" dirty="0">
              <a:solidFill>
                <a:schemeClr val="accent6"/>
              </a:solidFill>
            </a:rPr>
            <a:t>Literature study</a:t>
          </a:r>
          <a:endParaRPr lang="en-GB" sz="1100" kern="1200" dirty="0">
            <a:solidFill>
              <a:schemeClr val="accent6"/>
            </a:solidFill>
          </a:endParaRPr>
        </a:p>
        <a:p>
          <a:pPr marL="57150" lvl="1" indent="-57150" algn="l" defTabSz="488950">
            <a:lnSpc>
              <a:spcPct val="90000"/>
            </a:lnSpc>
            <a:spcBef>
              <a:spcPct val="0"/>
            </a:spcBef>
            <a:spcAft>
              <a:spcPct val="15000"/>
            </a:spcAft>
            <a:buChar char="•"/>
          </a:pPr>
          <a:r>
            <a:rPr lang="en-US" sz="1100" kern="1200" dirty="0">
              <a:solidFill>
                <a:schemeClr val="accent6"/>
              </a:solidFill>
            </a:rPr>
            <a:t>Hypothesis</a:t>
          </a:r>
          <a:endParaRPr lang="en-GB" sz="1100" kern="1200" dirty="0">
            <a:solidFill>
              <a:schemeClr val="accent6"/>
            </a:solidFill>
          </a:endParaRPr>
        </a:p>
        <a:p>
          <a:pPr marL="57150" lvl="1" indent="-57150" algn="l" defTabSz="488950">
            <a:lnSpc>
              <a:spcPct val="90000"/>
            </a:lnSpc>
            <a:spcBef>
              <a:spcPct val="0"/>
            </a:spcBef>
            <a:spcAft>
              <a:spcPct val="15000"/>
            </a:spcAft>
            <a:buChar char="•"/>
          </a:pPr>
          <a:r>
            <a:rPr lang="en-US" sz="1100" kern="1200" dirty="0">
              <a:solidFill>
                <a:schemeClr val="accent6"/>
              </a:solidFill>
            </a:rPr>
            <a:t>Conclusion/message</a:t>
          </a:r>
          <a:endParaRPr lang="en-GB" sz="1100" kern="1200" dirty="0">
            <a:solidFill>
              <a:schemeClr val="accent6"/>
            </a:solidFill>
          </a:endParaRPr>
        </a:p>
        <a:p>
          <a:pPr marL="57150" lvl="1" indent="-57150" algn="l" defTabSz="488950">
            <a:lnSpc>
              <a:spcPct val="90000"/>
            </a:lnSpc>
            <a:spcBef>
              <a:spcPct val="0"/>
            </a:spcBef>
            <a:spcAft>
              <a:spcPct val="15000"/>
            </a:spcAft>
            <a:buChar char="•"/>
          </a:pPr>
          <a:r>
            <a:rPr lang="en-US" sz="1100" kern="1200" dirty="0">
              <a:solidFill>
                <a:schemeClr val="accent6"/>
              </a:solidFill>
            </a:rPr>
            <a:t>Journal</a:t>
          </a:r>
          <a:endParaRPr lang="en-GB" sz="1100" kern="1200" dirty="0">
            <a:solidFill>
              <a:schemeClr val="accent6"/>
            </a:solidFill>
          </a:endParaRPr>
        </a:p>
      </dsp:txBody>
      <dsp:txXfrm>
        <a:off x="4523733" y="2505787"/>
        <a:ext cx="1672670" cy="1870150"/>
      </dsp:txXfrm>
    </dsp:sp>
    <dsp:sp modelId="{218AA561-F5BB-49BC-8A41-E1BCF92864D8}">
      <dsp:nvSpPr>
        <dsp:cNvPr id="0" name=""/>
        <dsp:cNvSpPr/>
      </dsp:nvSpPr>
      <dsp:spPr>
        <a:xfrm>
          <a:off x="6117617" y="1344404"/>
          <a:ext cx="532805" cy="1017184"/>
        </a:xfrm>
        <a:prstGeom prst="chevron">
          <a:avLst>
            <a:gd name="adj" fmla="val 62310"/>
          </a:avLst>
        </a:prstGeom>
        <a:solidFill>
          <a:schemeClr val="accent2"/>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sp>
    <dsp:sp modelId="{EF813D2F-B7F1-4112-A556-DF614587910C}">
      <dsp:nvSpPr>
        <dsp:cNvPr id="0" name=""/>
        <dsp:cNvSpPr/>
      </dsp:nvSpPr>
      <dsp:spPr>
        <a:xfrm>
          <a:off x="6852978" y="1272242"/>
          <a:ext cx="1235140" cy="1235140"/>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accent6"/>
              </a:solidFill>
            </a:rPr>
            <a:t>Paper Writing</a:t>
          </a:r>
          <a:endParaRPr lang="en-GB" sz="2200" kern="1200" dirty="0">
            <a:solidFill>
              <a:schemeClr val="accent6"/>
            </a:solidFill>
          </a:endParaRPr>
        </a:p>
      </dsp:txBody>
      <dsp:txXfrm>
        <a:off x="7033860" y="1453124"/>
        <a:ext cx="873376" cy="873376"/>
      </dsp:txXfrm>
    </dsp:sp>
    <dsp:sp modelId="{2EDF6E94-4F1B-44C9-B5B7-17DF2F301BDC}">
      <dsp:nvSpPr>
        <dsp:cNvPr id="0" name=""/>
        <dsp:cNvSpPr/>
      </dsp:nvSpPr>
      <dsp:spPr>
        <a:xfrm>
          <a:off x="6650423" y="2627991"/>
          <a:ext cx="1640252" cy="8960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accent6"/>
              </a:solidFill>
            </a:rPr>
            <a:t>Begin writing after </a:t>
          </a:r>
          <a:r>
            <a:rPr lang="en-US" sz="1400" b="1" kern="1200" dirty="0">
              <a:solidFill>
                <a:schemeClr val="accent6"/>
              </a:solidFill>
            </a:rPr>
            <a:t>decision</a:t>
          </a:r>
          <a:r>
            <a:rPr lang="en-US" sz="1400" kern="1200" dirty="0">
              <a:solidFill>
                <a:schemeClr val="accent6"/>
              </a:solidFill>
            </a:rPr>
            <a:t> about the paper proposal</a:t>
          </a:r>
          <a:endParaRPr lang="en-GB" sz="1400" kern="1200" dirty="0">
            <a:solidFill>
              <a:schemeClr val="accent6"/>
            </a:solidFill>
          </a:endParaRPr>
        </a:p>
      </dsp:txBody>
      <dsp:txXfrm>
        <a:off x="6650423" y="2627991"/>
        <a:ext cx="1640252" cy="896082"/>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9/3/layout/RandomtoResultProcess">
  <dgm:title val=""/>
  <dgm:desc val=""/>
  <dgm:catLst>
    <dgm:cat type="process" pri="1275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clrData>
  <dgm:layoutNode name="Name0">
    <dgm:varLst>
      <dgm:dir/>
      <dgm:animOne val="branch"/>
      <dgm:animLvl val="lvl"/>
    </dgm:varLst>
    <dgm:choose name="Name1">
      <dgm:if name="Name2" func="var" arg="dir" op="equ" val="norm">
        <dgm:alg type="lin">
          <dgm:param type="fallback" val="2D"/>
          <dgm:param type="nodeVertAlign" val="t"/>
        </dgm:alg>
      </dgm:if>
      <dgm:else name="Name3">
        <dgm:alg type="lin">
          <dgm:param type="fallback" val="2D"/>
          <dgm:param type="nodeVertAlign" val="t"/>
          <dgm:param type="linDir" val="fromR"/>
        </dgm:alg>
      </dgm:else>
    </dgm:choose>
    <dgm:shape xmlns:r="http://schemas.openxmlformats.org/officeDocument/2006/relationships" r:blip="">
      <dgm:adjLst/>
    </dgm:shape>
    <dgm:constrLst>
      <dgm:constr type="userH" refType="h" fact="2"/>
      <dgm:constr type="w" for="ch" forName="chaos" refType="userH" fact="0.681"/>
      <dgm:constr type="h" for="ch" forName="chaos" refType="userH"/>
      <dgm:constr type="w" for="ch" forName="middle" refType="userH" fact="0.6"/>
      <dgm:constr type="h" for="ch" forName="middle" refType="userH"/>
      <dgm:constr type="w" for="ch" forName="last" refType="userH" fact="0.6"/>
      <dgm:constr type="h" for="ch" forName="last" refType="userH"/>
      <dgm:constr type="w" for="ch" forName="chevronComposite1" refType="userH" fact="0.22"/>
      <dgm:constr type="h" for="ch" forName="chevronComposite1" refType="userH" fact="0.52"/>
      <dgm:constr type="w" for="ch" forName="chevronComposite2" refType="userH" fact="0.22"/>
      <dgm:constr type="h" for="ch" forName="chevronComposite2" refType="userH" fact="0.52"/>
      <dgm:constr type="w" for="ch" forName="overlap" refType="userH" fact="-0.04"/>
      <dgm:constr type="h" for="ch" forName="overlap" refType="userH" fact="0.06"/>
      <dgm:constr type="primFontSz" for="des" forName="parTx1" op="equ" val="65"/>
      <dgm:constr type="primFontSz" for="des" forName="parTxMid" refType="primFontSz" refFor="des" refForName="parTx1" op="equ"/>
      <dgm:constr type="primFontSz" for="des" forName="circleTx" refType="primFontSz" refFor="des" refForName="parTx1" op="equ"/>
      <dgm:constr type="primFontSz" for="des" forName="desTx1" op="equ" val="65"/>
      <dgm:constr type="primFontSz" for="des" forName="desTxMid" refType="primFontSz" refFor="des" refForName="desTx1" op="equ"/>
      <dgm:constr type="primFontSz" for="des" forName="desTxN" refType="primFontSz" refFor="des" refForName="desTx1" op="equ"/>
    </dgm:constrLst>
    <dgm:forEach name="Name4" axis="ch" ptType="node">
      <dgm:choose name="Name5">
        <dgm:if name="Name6" axis="self" ptType="node" func="pos" op="equ" val="1">
          <dgm:layoutNode name="chaos">
            <dgm:alg type="composite"/>
            <dgm:shape xmlns:r="http://schemas.openxmlformats.org/officeDocument/2006/relationships" r:blip="">
              <dgm:adjLst/>
            </dgm:shape>
            <dgm:presOf/>
            <dgm:constrLst>
              <dgm:constr type="ctrX" for="ch" forName="parTx1" refType="w" fact="0.5"/>
              <dgm:constr type="t" for="ch" forName="parTx1" refType="w" fact="0.32"/>
              <dgm:constr type="w" for="ch" forName="parTx1" refType="w" fact="0.88"/>
              <dgm:constr type="h" for="ch" forName="parTx1" refType="w" fact="0.29"/>
              <dgm:constr type="ctrX" for="ch" forName="desTx1" refType="w" fact="0.5"/>
              <dgm:constr type="b" for="ch" forName="desTx1" refType="h"/>
              <dgm:constr type="w" for="ch" forName="desTx1" refType="w" fact="0.88"/>
              <dgm:constr type="h" for="ch" forName="desTx1" refType="h" fact="0.37"/>
              <dgm:constr type="l" for="ch" forName="c1" refType="w" fact="0.05"/>
              <dgm:constr type="t" for="ch" forName="c1" refType="w" fact="0.23"/>
              <dgm:constr type="w" for="ch" forName="c1" refType="w" fact="0.07"/>
              <dgm:constr type="h" for="ch" forName="c1" refType="w" refFor="ch" refForName="c1"/>
              <dgm:constr type="l" for="ch" forName="c2" refType="w" fact="0.1"/>
              <dgm:constr type="t" for="ch" forName="c2" refType="w" fact="0.13"/>
              <dgm:constr type="w" for="ch" forName="c2" refType="w" fact="0.07"/>
              <dgm:constr type="h" for="ch" forName="c2" refType="w" refFor="ch" refForName="c2"/>
              <dgm:constr type="l" for="ch" forName="c3" refType="w" fact="0.22"/>
              <dgm:constr type="t" for="ch" forName="c3" refType="w" fact="0.15"/>
              <dgm:constr type="w" for="ch" forName="c3" refType="w" fact="0.11"/>
              <dgm:constr type="h" for="ch" forName="c3" refType="w" refFor="ch" refForName="c3"/>
              <dgm:constr type="l" for="ch" forName="c4" refType="w" fact="0.32"/>
              <dgm:constr type="t" for="ch" forName="c4" refType="w" fact="0.04"/>
              <dgm:constr type="w" for="ch" forName="c4" refType="w" fact="0.07"/>
              <dgm:constr type="h" for="ch" forName="c4" refType="w" refFor="ch" refForName="c4"/>
              <dgm:constr type="l" for="ch" forName="c5" refType="w" fact="0.45"/>
              <dgm:constr type="t" for="ch" forName="c5" refType="w" fact="0"/>
              <dgm:constr type="w" for="ch" forName="c5" refType="w" fact="0.07"/>
              <dgm:constr type="h" for="ch" forName="c5" refType="w" refFor="ch" refForName="c5"/>
              <dgm:constr type="l" for="ch" forName="c6" refType="w" fact="0.61"/>
              <dgm:constr type="t" for="ch" forName="c6" refType="w" fact="0.07"/>
              <dgm:constr type="w" for="ch" forName="c6" refType="w" fact="0.07"/>
              <dgm:constr type="h" for="ch" forName="c6" refType="w" refFor="ch" refForName="c6"/>
              <dgm:constr type="l" for="ch" forName="c7" refType="w" fact="0.71"/>
              <dgm:constr type="t" for="ch" forName="c7" refType="w" fact="0.12"/>
              <dgm:constr type="w" for="ch" forName="c7" refType="w" fact="0.11"/>
              <dgm:constr type="h" for="ch" forName="c7" refType="w" refFor="ch" refForName="c7"/>
              <dgm:constr type="l" for="ch" forName="c8" refType="w" fact="0.85"/>
              <dgm:constr type="t" for="ch" forName="c8" refType="w" fact="0.23"/>
              <dgm:constr type="w" for="ch" forName="c8" refType="w" fact="0.07"/>
              <dgm:constr type="h" for="ch" forName="c8" refType="w" refFor="ch" refForName="c8"/>
              <dgm:constr type="l" for="ch" forName="c9" refType="w" fact="0.91"/>
              <dgm:constr type="t" for="ch" forName="c9" refType="w" fact="0.34"/>
              <dgm:constr type="w" for="ch" forName="c9" refType="w" fact="0.07"/>
              <dgm:constr type="h" for="ch" forName="c9" refType="w" refFor="ch" refForName="c9"/>
              <dgm:constr type="l" for="ch" forName="c10" refType="w" fact="0.39"/>
              <dgm:constr type="t" for="ch" forName="c10" refType="w" fact="0.13"/>
              <dgm:constr type="w" for="ch" forName="c10" refType="w" fact="0.18"/>
              <dgm:constr type="h" for="ch" forName="c10" refType="w" refFor="ch" refForName="c10"/>
              <dgm:constr type="l" for="ch" forName="c11" refType="w" fact="0"/>
              <dgm:constr type="t" for="ch" forName="c11" refType="w" fact="0.51"/>
              <dgm:constr type="w" for="ch" forName="c11" refType="w" fact="0.07"/>
              <dgm:constr type="h" for="ch" forName="c11" refType="w" refFor="ch" refForName="c11"/>
              <dgm:constr type="l" for="ch" forName="c12" refType="w" fact="0.06"/>
              <dgm:constr type="t" for="ch" forName="c12" refType="w" fact="0.6"/>
              <dgm:constr type="w" for="ch" forName="c12" refType="w" fact="0.11"/>
              <dgm:constr type="h" for="ch" forName="c12" refType="w" refFor="ch" refForName="c12"/>
              <dgm:constr type="l" for="ch" forName="c13" refType="w" fact="0.21"/>
              <dgm:constr type="t" for="ch" forName="c13" refType="w" fact="0.68"/>
              <dgm:constr type="w" for="ch" forName="c13" refType="w" fact="0.16"/>
              <dgm:constr type="h" for="ch" forName="c13" refType="w" refFor="ch" refForName="c13"/>
              <dgm:constr type="l" for="ch" forName="c14" refType="w" fact="0.42"/>
              <dgm:constr type="t" for="ch" forName="c14" refType="w" fact="0.81"/>
              <dgm:constr type="w" for="ch" forName="c14" refType="w" fact="0.07"/>
              <dgm:constr type="h" for="ch" forName="c14" refType="w" refFor="ch" refForName="c14"/>
              <dgm:constr type="l" for="ch" forName="c15" refType="w" fact="0.46"/>
              <dgm:constr type="t" for="ch" forName="c15" refType="w" fact="0.68"/>
              <dgm:constr type="w" for="ch" forName="c15" refType="w" fact="0.11"/>
              <dgm:constr type="h" for="ch" forName="c15" refType="w" refFor="ch" refForName="c15"/>
              <dgm:constr type="l" for="ch" forName="c16" refType="w" fact="0.56"/>
              <dgm:constr type="t" for="ch" forName="c16" refType="w" fact="0.82"/>
              <dgm:constr type="w" for="ch" forName="c16" refType="w" fact="0.07"/>
              <dgm:constr type="h" for="ch" forName="c16" refType="w" refFor="ch" refForName="c16"/>
              <dgm:constr type="l" for="ch" forName="c17" refType="w" fact="0.65"/>
              <dgm:constr type="t" for="ch" forName="c17" refType="w" fact="0.66"/>
              <dgm:constr type="w" for="ch" forName="c17" refType="w" fact="0.16"/>
              <dgm:constr type="h" for="ch" forName="c17" refType="w" refFor="ch" refForName="c17"/>
              <dgm:constr type="l" for="ch" forName="c18" refType="w" fact="0.87"/>
              <dgm:constr type="t" for="ch" forName="c18" refType="w" fact="0.62"/>
              <dgm:constr type="w" for="ch" forName="c18" refType="w" fact="0.11"/>
              <dgm:constr type="h" for="ch" forName="c18" refType="w" refFor="ch" refForName="c18"/>
            </dgm:constrLst>
            <dgm:layoutNode name="parTx1" styleLbl="revTx">
              <dgm:alg type="tx"/>
              <dgm:shape xmlns:r="http://schemas.openxmlformats.org/officeDocument/2006/relationships" type="rect"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7">
              <dgm:if name="Name8" axis="ch" ptType="node" func="cnt" op="gte" val="1">
                <dgm:layoutNode name="desTx1" styleLbl="revTx">
                  <dgm:varLst>
                    <dgm:bulletEnabled val="1"/>
                  </dgm:varLst>
                  <dgm:choose name="Name9">
                    <dgm:if name="Name10" axis="ch" ptType="node" func="cnt" op="equ" val="1">
                      <dgm:alg type="tx">
                        <dgm:param type="shpTxLTRAlignCh" val="l"/>
                      </dgm:alg>
                    </dgm:if>
                    <dgm:else name="Name11">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12"/>
            </dgm:choose>
            <dgm:layoutNode name="c1" styleLbl="node1">
              <dgm:alg type="sp"/>
              <dgm:shape xmlns:r="http://schemas.openxmlformats.org/officeDocument/2006/relationships" type="ellipse" r:blip="">
                <dgm:adjLst/>
              </dgm:shape>
              <dgm:presOf/>
            </dgm:layoutNode>
            <dgm:layoutNode name="c2" styleLbl="node1">
              <dgm:alg type="sp"/>
              <dgm:shape xmlns:r="http://schemas.openxmlformats.org/officeDocument/2006/relationships" type="ellipse" r:blip="">
                <dgm:adjLst/>
              </dgm:shape>
              <dgm:presOf/>
            </dgm:layoutNode>
            <dgm:layoutNode name="c3" styleLbl="node1">
              <dgm:alg type="sp"/>
              <dgm:shape xmlns:r="http://schemas.openxmlformats.org/officeDocument/2006/relationships" type="ellipse" r:blip="">
                <dgm:adjLst/>
              </dgm:shape>
              <dgm:presOf/>
            </dgm:layoutNode>
            <dgm:layoutNode name="c4" styleLbl="node1">
              <dgm:alg type="sp"/>
              <dgm:shape xmlns:r="http://schemas.openxmlformats.org/officeDocument/2006/relationships" type="ellipse" r:blip="">
                <dgm:adjLst/>
              </dgm:shape>
              <dgm:presOf/>
            </dgm:layoutNode>
            <dgm:layoutNode name="c5" styleLbl="node1">
              <dgm:alg type="sp"/>
              <dgm:shape xmlns:r="http://schemas.openxmlformats.org/officeDocument/2006/relationships" type="ellipse" r:blip="">
                <dgm:adjLst/>
              </dgm:shape>
              <dgm:presOf/>
            </dgm:layoutNode>
            <dgm:layoutNode name="c6" styleLbl="node1">
              <dgm:alg type="sp"/>
              <dgm:shape xmlns:r="http://schemas.openxmlformats.org/officeDocument/2006/relationships" type="ellipse" r:blip="">
                <dgm:adjLst/>
              </dgm:shape>
              <dgm:presOf/>
            </dgm:layoutNode>
            <dgm:layoutNode name="c7" styleLbl="node1">
              <dgm:alg type="sp"/>
              <dgm:shape xmlns:r="http://schemas.openxmlformats.org/officeDocument/2006/relationships" type="ellipse" r:blip="">
                <dgm:adjLst/>
              </dgm:shape>
              <dgm:presOf/>
            </dgm:layoutNode>
            <dgm:layoutNode name="c8" styleLbl="node1">
              <dgm:alg type="sp"/>
              <dgm:shape xmlns:r="http://schemas.openxmlformats.org/officeDocument/2006/relationships" type="ellipse" r:blip="">
                <dgm:adjLst/>
              </dgm:shape>
              <dgm:presOf/>
            </dgm:layoutNode>
            <dgm:layoutNode name="c9" styleLbl="node1">
              <dgm:alg type="sp"/>
              <dgm:shape xmlns:r="http://schemas.openxmlformats.org/officeDocument/2006/relationships" type="ellipse" r:blip="">
                <dgm:adjLst/>
              </dgm:shape>
              <dgm:presOf/>
            </dgm:layoutNode>
            <dgm:layoutNode name="c10" styleLbl="node1">
              <dgm:alg type="sp"/>
              <dgm:shape xmlns:r="http://schemas.openxmlformats.org/officeDocument/2006/relationships" type="ellipse" r:blip="">
                <dgm:adjLst/>
              </dgm:shape>
              <dgm:presOf/>
            </dgm:layoutNode>
            <dgm:layoutNode name="c11" styleLbl="node1">
              <dgm:alg type="sp"/>
              <dgm:shape xmlns:r="http://schemas.openxmlformats.org/officeDocument/2006/relationships" type="ellipse" r:blip="">
                <dgm:adjLst/>
              </dgm:shape>
              <dgm:presOf/>
            </dgm:layoutNode>
            <dgm:layoutNode name="c12" styleLbl="node1">
              <dgm:alg type="sp"/>
              <dgm:shape xmlns:r="http://schemas.openxmlformats.org/officeDocument/2006/relationships" type="ellipse" r:blip="">
                <dgm:adjLst/>
              </dgm:shape>
              <dgm:presOf/>
            </dgm:layoutNode>
            <dgm:layoutNode name="c13" styleLbl="node1">
              <dgm:alg type="sp"/>
              <dgm:shape xmlns:r="http://schemas.openxmlformats.org/officeDocument/2006/relationships" type="ellipse" r:blip="">
                <dgm:adjLst/>
              </dgm:shape>
              <dgm:presOf/>
            </dgm:layoutNode>
            <dgm:layoutNode name="c14" styleLbl="node1">
              <dgm:alg type="sp"/>
              <dgm:shape xmlns:r="http://schemas.openxmlformats.org/officeDocument/2006/relationships" type="ellipse" r:blip="">
                <dgm:adjLst/>
              </dgm:shape>
              <dgm:presOf/>
            </dgm:layoutNode>
            <dgm:layoutNode name="c15" styleLbl="node1">
              <dgm:alg type="sp"/>
              <dgm:shape xmlns:r="http://schemas.openxmlformats.org/officeDocument/2006/relationships" type="ellipse" r:blip="">
                <dgm:adjLst/>
              </dgm:shape>
              <dgm:presOf/>
            </dgm:layoutNode>
            <dgm:layoutNode name="c16" styleLbl="node1">
              <dgm:alg type="sp"/>
              <dgm:shape xmlns:r="http://schemas.openxmlformats.org/officeDocument/2006/relationships" type="ellipse" r:blip="">
                <dgm:adjLst/>
              </dgm:shape>
              <dgm:presOf/>
            </dgm:layoutNode>
            <dgm:layoutNode name="c17" styleLbl="node1">
              <dgm:alg type="sp"/>
              <dgm:shape xmlns:r="http://schemas.openxmlformats.org/officeDocument/2006/relationships" type="ellipse" r:blip="">
                <dgm:adjLst/>
              </dgm:shape>
              <dgm:presOf/>
            </dgm:layoutNode>
            <dgm:layoutNode name="c18" styleLbl="node1">
              <dgm:alg type="sp"/>
              <dgm:shape xmlns:r="http://schemas.openxmlformats.org/officeDocument/2006/relationships" type="ellipse" r:blip="">
                <dgm:adjLst/>
              </dgm:shape>
              <dgm:presOf/>
            </dgm:layoutNode>
          </dgm:layoutNode>
        </dgm:if>
        <dgm:if name="Name13" axis="self" ptType="node" func="revPos" op="equ" val="1">
          <dgm:layoutNode name="last">
            <dgm:alg type="composite"/>
            <dgm:shape xmlns:r="http://schemas.openxmlformats.org/officeDocument/2006/relationships" r:blip="">
              <dgm:adjLst/>
            </dgm:shape>
            <dgm:presOf/>
            <dgm:constrLst>
              <dgm:constr type="ctrX" for="ch" forName="circleTx" refType="w" fact="0.5"/>
              <dgm:constr type="t" for="ch" forName="circleTx" refType="w" fact="0.117"/>
              <dgm:constr type="w" for="ch" forName="circleTx" refType="h" refFor="ch" refForName="circleTx"/>
              <dgm:constr type="h" for="ch" forName="circleTx" refType="w" fact="0.85"/>
              <dgm:constr type="l" for="ch" forName="desTxN"/>
              <dgm:constr type="b" for="ch" forName="desTxN" refType="h"/>
              <dgm:constr type="w" for="ch" forName="desTxN" refType="w"/>
              <dgm:constr type="h" for="ch" forName="desTxN" refType="h" fact="0.37"/>
              <dgm:constr type="ctrX" for="ch" forName="spN" refType="w" fact="0.5"/>
              <dgm:constr type="t" for="ch" forName="spN"/>
              <dgm:constr type="w" for="ch" forName="spN" refType="w" fact="0.93"/>
              <dgm:constr type="h" for="ch" forName="spN" refType="h" fact="0.01"/>
            </dgm:constrLst>
            <dgm:layoutNode name="circleTx" styleLbl="node1">
              <dgm:alg type="tx"/>
              <dgm:shape xmlns:r="http://schemas.openxmlformats.org/officeDocument/2006/relationships" type="ellipse" r:blip="">
                <dgm:adjLst/>
              </dgm:shape>
              <dgm:presOf axis="self" ptType="node"/>
              <dgm:constrLst>
                <dgm:constr type="lMarg"/>
                <dgm:constr type="rMarg"/>
                <dgm:constr type="tMarg"/>
                <dgm:constr type="bMarg"/>
              </dgm:constrLst>
              <dgm:ruleLst>
                <dgm:rule type="primFontSz" val="5" fact="NaN" max="NaN"/>
              </dgm:ruleLst>
            </dgm:layoutNode>
            <dgm:choose name="Name14">
              <dgm:if name="Name15" axis="ch" ptType="node" func="cnt" op="gte" val="1">
                <dgm:layoutNode name="desTxN" styleLbl="revTx">
                  <dgm:varLst>
                    <dgm:bulletEnabled val="1"/>
                  </dgm:varLst>
                  <dgm:choose name="Name16">
                    <dgm:if name="Name17" axis="ch" ptType="node" func="cnt" op="equ" val="1">
                      <dgm:alg type="tx">
                        <dgm:param type="shpTxLTRAlignCh" val="l"/>
                      </dgm:alg>
                    </dgm:if>
                    <dgm:else name="Name18">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19"/>
            </dgm:choose>
            <dgm:layoutNode name="spN">
              <dgm:alg type="sp"/>
              <dgm:shape xmlns:r="http://schemas.openxmlformats.org/officeDocument/2006/relationships" r:blip="">
                <dgm:adjLst/>
              </dgm:shape>
              <dgm:presOf/>
            </dgm:layoutNode>
          </dgm:layoutNode>
        </dgm:if>
        <dgm:else name="Name20">
          <dgm:layoutNode name="middle">
            <dgm:alg type="composite"/>
            <dgm:shape xmlns:r="http://schemas.openxmlformats.org/officeDocument/2006/relationships" r:blip="">
              <dgm:adjLst/>
            </dgm:shape>
            <dgm:presOf/>
            <dgm:constrLst>
              <dgm:constr type="l" for="ch" forName="parTxMid"/>
              <dgm:constr type="t" for="ch" forName="parTxMid" refType="w" fact="0.167"/>
              <dgm:constr type="w" for="ch" forName="parTxMid" refType="w"/>
              <dgm:constr type="h" for="ch" forName="parTxMid" refType="w" fact="0.7"/>
              <dgm:constr type="l" for="ch" forName="desTxMid"/>
              <dgm:constr type="b" for="ch" forName="desTxMid" refType="h"/>
              <dgm:constr type="w" for="ch" forName="desTxMid" refType="w"/>
              <dgm:constr type="h" for="ch" forName="desTxMid" refType="h" fact="0.37"/>
              <dgm:constr type="ctrX" for="ch" forName="spMid" refType="w" fact="0.5"/>
              <dgm:constr type="t" for="ch" forName="spMid"/>
              <dgm:constr type="w" for="ch" forName="spMid" refType="w" fact="0.01"/>
              <dgm:constr type="h" for="ch" forName="spMid" refType="h" fact="0.01"/>
            </dgm:constrLst>
            <dgm:layoutNode name="parTxMid" styleLbl="revTx">
              <dgm:alg type="tx"/>
              <dgm:shape xmlns:r="http://schemas.openxmlformats.org/officeDocument/2006/relationships" type="rect"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21">
              <dgm:if name="Name22" axis="ch" ptType="node" func="cnt" op="gte" val="1">
                <dgm:layoutNode name="desTxMid" styleLbl="revTx">
                  <dgm:varLst>
                    <dgm:bulletEnabled val="1"/>
                  </dgm:varLst>
                  <dgm:choose name="Name23">
                    <dgm:if name="Name24" axis="ch" ptType="node" func="cnt" op="equ" val="1">
                      <dgm:alg type="tx">
                        <dgm:param type="shpTxLTRAlignCh" val="l"/>
                      </dgm:alg>
                    </dgm:if>
                    <dgm:else name="Name25">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26"/>
            </dgm:choose>
            <dgm:layoutNode name="spMid">
              <dgm:alg type="sp"/>
              <dgm:shape xmlns:r="http://schemas.openxmlformats.org/officeDocument/2006/relationships" r:blip="">
                <dgm:adjLst/>
              </dgm:shape>
              <dgm:presOf/>
            </dgm:layoutNode>
          </dgm:layoutNode>
        </dgm:else>
      </dgm:choose>
      <dgm:forEach name="Name27" axis="followSib" ptType="sibTrans" cnt="1">
        <dgm:layoutNode name="chevronComposite1" styleLbl="alignImgPlace1">
          <dgm:alg type="composite"/>
          <dgm:shape xmlns:r="http://schemas.openxmlformats.org/officeDocument/2006/relationships" r:blip="">
            <dgm:adjLst/>
          </dgm:shape>
          <dgm:presOf/>
          <dgm:constrLst>
            <dgm:constr type="l" for="ch" forName="chevron1"/>
            <dgm:constr type="t" for="ch" forName="chevron1" refType="h" fact="0.1923"/>
            <dgm:constr type="w" for="ch" forName="chevron1" refType="w"/>
            <dgm:constr type="b" for="ch" forName="chevron1" refType="h"/>
            <dgm:constr type="l" for="ch" forName="spChevron1"/>
            <dgm:constr type="t" for="ch" forName="spChevron1"/>
            <dgm:constr type="w" for="ch" forName="spChevron1" refType="w" fact="0.01"/>
            <dgm:constr type="h" for="ch" forName="spChevron1" refType="h" fact="0.01"/>
          </dgm:constrLst>
          <dgm:layoutNode name="chevron1">
            <dgm:alg type="sp"/>
            <dgm:choose name="Name28">
              <dgm:if name="Name29" func="var" arg="dir" op="equ" val="norm">
                <dgm:shape xmlns:r="http://schemas.openxmlformats.org/officeDocument/2006/relationships" type="chevron" r:blip="">
                  <dgm:adjLst>
                    <dgm:adj idx="1" val="0.6231"/>
                  </dgm:adjLst>
                </dgm:shape>
              </dgm:if>
              <dgm:else name="Name30">
                <dgm:shape xmlns:r="http://schemas.openxmlformats.org/officeDocument/2006/relationships" rot="180" type="chevron" r:blip="">
                  <dgm:adjLst>
                    <dgm:adj idx="1" val="0.6231"/>
                  </dgm:adjLst>
                </dgm:shape>
              </dgm:else>
            </dgm:choose>
            <dgm:presOf/>
          </dgm:layoutNode>
          <dgm:layoutNode name="spChevron1">
            <dgm:alg type="sp"/>
            <dgm:shape xmlns:r="http://schemas.openxmlformats.org/officeDocument/2006/relationships" r:blip="">
              <dgm:adjLst/>
            </dgm:shape>
            <dgm:presOf/>
          </dgm:layoutNode>
        </dgm:layoutNode>
        <dgm:choose name="Name31">
          <dgm:if name="Name32" axis="root ch" ptType="all node" func="cnt" op="equ" val="2">
            <dgm:layoutNode name="overlap">
              <dgm:alg type="sp"/>
              <dgm:shape xmlns:r="http://schemas.openxmlformats.org/officeDocument/2006/relationships" r:blip="">
                <dgm:adjLst/>
              </dgm:shape>
              <dgm:presOf/>
            </dgm:layoutNode>
            <dgm:layoutNode name="chevronComposite2" styleLbl="alignImgPlace1">
              <dgm:alg type="composite"/>
              <dgm:shape xmlns:r="http://schemas.openxmlformats.org/officeDocument/2006/relationships" r:blip="">
                <dgm:adjLst/>
              </dgm:shape>
              <dgm:presOf/>
              <dgm:constrLst>
                <dgm:constr type="l" for="ch" forName="chevron2"/>
                <dgm:constr type="t" for="ch" forName="chevron2" refType="h" fact="0.1923"/>
                <dgm:constr type="w" for="ch" forName="chevron2" refType="w"/>
                <dgm:constr type="b" for="ch" forName="chevron2" refType="h"/>
                <dgm:constr type="l" for="ch" forName="spChevron2"/>
                <dgm:constr type="t" for="ch" forName="spChevron2"/>
                <dgm:constr type="w" for="ch" forName="spChevron2" refType="w" fact="0.01"/>
                <dgm:constr type="h" for="ch" forName="spChevron2" refType="h" fact="0.01"/>
              </dgm:constrLst>
              <dgm:layoutNode name="chevron2">
                <dgm:alg type="sp"/>
                <dgm:choose name="Name33">
                  <dgm:if name="Name34" func="var" arg="dir" op="equ" val="norm">
                    <dgm:shape xmlns:r="http://schemas.openxmlformats.org/officeDocument/2006/relationships" type="chevron" r:blip="">
                      <dgm:adjLst>
                        <dgm:adj idx="1" val="0.6231"/>
                      </dgm:adjLst>
                    </dgm:shape>
                  </dgm:if>
                  <dgm:else name="Name35">
                    <dgm:shape xmlns:r="http://schemas.openxmlformats.org/officeDocument/2006/relationships" rot="180" type="chevron" r:blip="">
                      <dgm:adjLst>
                        <dgm:adj idx="1" val="0.6231"/>
                      </dgm:adjLst>
                    </dgm:shape>
                  </dgm:else>
                </dgm:choose>
                <dgm:presOf/>
              </dgm:layoutNode>
              <dgm:layoutNode name="spChevron2">
                <dgm:alg type="sp"/>
                <dgm:shape xmlns:r="http://schemas.openxmlformats.org/officeDocument/2006/relationships" r:blip="">
                  <dgm:adjLst/>
                </dgm:shape>
                <dgm:presOf/>
              </dgm:layoutNode>
            </dgm:layoutNode>
          </dgm:if>
          <dgm:else name="Name36"/>
        </dgm:choos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154" name="Rectangle 2"/>
          <p:cNvSpPr>
            <a:spLocks noGrp="1" noChangeArrowheads="1"/>
          </p:cNvSpPr>
          <p:nvPr>
            <p:ph type="hdr" sz="quarter"/>
          </p:nvPr>
        </p:nvSpPr>
        <p:spPr bwMode="auto">
          <a:xfrm>
            <a:off x="528638" y="153988"/>
            <a:ext cx="2514600" cy="612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lvl1pPr>
              <a:defRPr sz="1200"/>
            </a:lvl1pPr>
          </a:lstStyle>
          <a:p>
            <a:endParaRPr lang="en-GB"/>
          </a:p>
        </p:txBody>
      </p:sp>
      <p:sp>
        <p:nvSpPr>
          <p:cNvPr id="49155" name="Rectangle 3"/>
          <p:cNvSpPr>
            <a:spLocks noGrp="1" noChangeArrowheads="1"/>
          </p:cNvSpPr>
          <p:nvPr>
            <p:ph type="dt" sz="quarter" idx="1"/>
          </p:nvPr>
        </p:nvSpPr>
        <p:spPr bwMode="auto">
          <a:xfrm>
            <a:off x="3811588" y="153988"/>
            <a:ext cx="2514600" cy="612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lvl1pPr algn="r">
              <a:defRPr sz="1000">
                <a:latin typeface="Arial" charset="0"/>
              </a:defRPr>
            </a:lvl1pPr>
          </a:lstStyle>
          <a:p>
            <a:endParaRPr lang="en-GB"/>
          </a:p>
        </p:txBody>
      </p:sp>
      <p:sp>
        <p:nvSpPr>
          <p:cNvPr id="49156" name="Rectangle 4"/>
          <p:cNvSpPr>
            <a:spLocks noGrp="1" noChangeArrowheads="1"/>
          </p:cNvSpPr>
          <p:nvPr>
            <p:ph type="ftr" sz="quarter" idx="2"/>
          </p:nvPr>
        </p:nvSpPr>
        <p:spPr bwMode="auto">
          <a:xfrm>
            <a:off x="528638" y="8382000"/>
            <a:ext cx="2514600" cy="612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lvl1pPr>
              <a:defRPr sz="1200"/>
            </a:lvl1pPr>
          </a:lstStyle>
          <a:p>
            <a:endParaRPr lang="en-GB"/>
          </a:p>
        </p:txBody>
      </p:sp>
      <p:sp>
        <p:nvSpPr>
          <p:cNvPr id="49157" name="Rectangle 5"/>
          <p:cNvSpPr>
            <a:spLocks noGrp="1" noChangeArrowheads="1"/>
          </p:cNvSpPr>
          <p:nvPr>
            <p:ph type="sldNum" sz="quarter" idx="3"/>
          </p:nvPr>
        </p:nvSpPr>
        <p:spPr bwMode="auto">
          <a:xfrm>
            <a:off x="3811588" y="8382000"/>
            <a:ext cx="2514600" cy="612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lvl1pPr algn="r">
              <a:defRPr sz="1000">
                <a:latin typeface="Arial" charset="0"/>
              </a:defRPr>
            </a:lvl1pPr>
          </a:lstStyle>
          <a:p>
            <a:fld id="{E8C5BD47-55D6-1344-B91F-7C24D2E19559}" type="slidenum">
              <a:rPr lang="en-GB"/>
              <a:pPr/>
              <a:t>‹#›</a:t>
            </a:fld>
            <a:endParaRPr lang="en-GB" sz="1200">
              <a:latin typeface="Times" charset="0"/>
            </a:endParaRPr>
          </a:p>
        </p:txBody>
      </p:sp>
    </p:spTree>
    <p:extLst>
      <p:ext uri="{BB962C8B-B14F-4D97-AF65-F5344CB8AC3E}">
        <p14:creationId xmlns:p14="http://schemas.microsoft.com/office/powerpoint/2010/main" val="1051374626"/>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jpg>
</file>

<file path=ppt/media/image12.png>
</file>

<file path=ppt/media/image13.jpeg>
</file>

<file path=ppt/media/image14.jpeg>
</file>

<file path=ppt/media/image15.jpeg>
</file>

<file path=ppt/media/image16.jpeg>
</file>

<file path=ppt/media/image17.png>
</file>

<file path=ppt/media/image18.jpeg>
</file>

<file path=ppt/media/image19.jpeg>
</file>

<file path=ppt/media/image20.jpeg>
</file>

<file path=ppt/media/image21.jpeg>
</file>

<file path=ppt/media/image22.png>
</file>

<file path=ppt/media/image23.jpeg>
</file>

<file path=ppt/media/image24.jpeg>
</file>

<file path=ppt/media/image25.jpeg>
</file>

<file path=ppt/media/image26.jpeg>
</file>

<file path=ppt/media/image27.png>
</file>

<file path=ppt/media/image28.png>
</file>

<file path=ppt/media/image29.png>
</file>

<file path=ppt/media/image32.png>
</file>

<file path=ppt/media/image33.png>
</file>

<file path=ppt/media/image35.jpeg>
</file>

<file path=ppt/media/image36.jpeg>
</file>

<file path=ppt/media/image37.png>
</file>

<file path=ppt/media/image38.png>
</file>

<file path=ppt/media/image39.png>
</file>

<file path=ppt/media/image4.png>
</file>

<file path=ppt/media/image50.png>
</file>

<file path=ppt/media/image51.jpeg>
</file>

<file path=ppt/media/image52.jpeg>
</file>

<file path=ppt/media/image53.png>
</file>

<file path=ppt/media/image54.png>
</file>

<file path=ppt/media/image55.png>
</file>

<file path=ppt/media/image56.jpeg>
</file>

<file path=ppt/media/image59.png>
</file>

<file path=ppt/media/image6.png>
</file>

<file path=ppt/media/image60.png>
</file>

<file path=ppt/media/image61.png>
</file>

<file path=ppt/media/image62.png>
</file>

<file path=ppt/media/image63.png>
</file>

<file path=ppt/media/image64.jpg>
</file>

<file path=ppt/media/image65.jpg>
</file>

<file path=ppt/media/image66.jpeg>
</file>

<file path=ppt/media/image67.gif>
</file>

<file path=ppt/media/image7.jpe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8" name="Rectangle 2"/>
          <p:cNvSpPr>
            <a:spLocks noGrp="1" noChangeArrowheads="1"/>
          </p:cNvSpPr>
          <p:nvPr>
            <p:ph type="hdr" sz="quarter"/>
          </p:nvPr>
        </p:nvSpPr>
        <p:spPr bwMode="auto">
          <a:xfrm>
            <a:off x="528638" y="0"/>
            <a:ext cx="2514600" cy="612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lvl1pPr>
              <a:defRPr sz="1200"/>
            </a:lvl1pPr>
          </a:lstStyle>
          <a:p>
            <a:endParaRPr lang="en-GB"/>
          </a:p>
        </p:txBody>
      </p:sp>
      <p:sp>
        <p:nvSpPr>
          <p:cNvPr id="9219" name="Rectangle 3"/>
          <p:cNvSpPr>
            <a:spLocks noGrp="1" noChangeArrowheads="1"/>
          </p:cNvSpPr>
          <p:nvPr>
            <p:ph type="dt" idx="1"/>
          </p:nvPr>
        </p:nvSpPr>
        <p:spPr bwMode="auto">
          <a:xfrm>
            <a:off x="3811588" y="0"/>
            <a:ext cx="2514600" cy="612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lvl1pPr algn="r">
              <a:defRPr sz="1200"/>
            </a:lvl1pPr>
          </a:lstStyle>
          <a:p>
            <a:endParaRPr lang="en-GB"/>
          </a:p>
        </p:txBody>
      </p:sp>
      <p:sp>
        <p:nvSpPr>
          <p:cNvPr id="922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sp>
      <p:sp>
        <p:nvSpPr>
          <p:cNvPr id="9221" name="Rectangle 5"/>
          <p:cNvSpPr>
            <a:spLocks noGrp="1" noChangeArrowheads="1"/>
          </p:cNvSpPr>
          <p:nvPr>
            <p:ph type="body" sz="quarter" idx="3"/>
          </p:nvPr>
        </p:nvSpPr>
        <p:spPr bwMode="auto">
          <a:xfrm>
            <a:off x="914400" y="4343400"/>
            <a:ext cx="5029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9222" name="Rectangle 6"/>
          <p:cNvSpPr>
            <a:spLocks noGrp="1" noChangeArrowheads="1"/>
          </p:cNvSpPr>
          <p:nvPr>
            <p:ph type="ftr" sz="quarter" idx="4"/>
          </p:nvPr>
        </p:nvSpPr>
        <p:spPr bwMode="auto">
          <a:xfrm>
            <a:off x="528638" y="8528050"/>
            <a:ext cx="2514600" cy="612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lvl1pPr>
              <a:defRPr sz="1200"/>
            </a:lvl1pPr>
          </a:lstStyle>
          <a:p>
            <a:endParaRPr lang="en-GB"/>
          </a:p>
        </p:txBody>
      </p:sp>
      <p:sp>
        <p:nvSpPr>
          <p:cNvPr id="9223" name="Rectangle 7"/>
          <p:cNvSpPr>
            <a:spLocks noGrp="1" noChangeArrowheads="1"/>
          </p:cNvSpPr>
          <p:nvPr>
            <p:ph type="sldNum" sz="quarter" idx="5"/>
          </p:nvPr>
        </p:nvSpPr>
        <p:spPr bwMode="auto">
          <a:xfrm>
            <a:off x="3811588" y="8528050"/>
            <a:ext cx="2514600" cy="612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lvl1pPr algn="r">
              <a:defRPr sz="1000">
                <a:latin typeface="Arial" charset="0"/>
              </a:defRPr>
            </a:lvl1pPr>
          </a:lstStyle>
          <a:p>
            <a:fld id="{92BE362E-78BA-324A-8038-5482DADFDF7D}" type="slidenum">
              <a:rPr lang="en-GB"/>
              <a:pPr/>
              <a:t>‹#›</a:t>
            </a:fld>
            <a:endParaRPr lang="en-GB" sz="1200">
              <a:latin typeface="Times" charset="0"/>
            </a:endParaRPr>
          </a:p>
        </p:txBody>
      </p:sp>
    </p:spTree>
    <p:extLst>
      <p:ext uri="{BB962C8B-B14F-4D97-AF65-F5344CB8AC3E}">
        <p14:creationId xmlns:p14="http://schemas.microsoft.com/office/powerpoint/2010/main" val="2978951265"/>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sz="1400" kern="1200">
        <a:solidFill>
          <a:schemeClr val="tx1"/>
        </a:solidFill>
        <a:latin typeface="Arial" charset="0"/>
        <a:ea typeface="ＭＳ Ｐゴシック" charset="0"/>
        <a:cs typeface="+mn-cs"/>
      </a:defRPr>
    </a:lvl1pPr>
    <a:lvl2pPr marL="457200" algn="l" rtl="0" fontAlgn="base">
      <a:spcBef>
        <a:spcPct val="30000"/>
      </a:spcBef>
      <a:spcAft>
        <a:spcPct val="0"/>
      </a:spcAft>
      <a:defRPr sz="1200" kern="1200">
        <a:solidFill>
          <a:schemeClr val="tx1"/>
        </a:solidFill>
        <a:latin typeface="Arial" charset="0"/>
        <a:ea typeface="ＭＳ Ｐゴシック" charset="0"/>
        <a:cs typeface="+mn-cs"/>
      </a:defRPr>
    </a:lvl2pPr>
    <a:lvl3pPr marL="914400" algn="l" rtl="0" fontAlgn="base">
      <a:spcBef>
        <a:spcPct val="30000"/>
      </a:spcBef>
      <a:spcAft>
        <a:spcPct val="0"/>
      </a:spcAft>
      <a:defRPr sz="1200" kern="1200">
        <a:solidFill>
          <a:schemeClr val="tx1"/>
        </a:solidFill>
        <a:latin typeface="Arial" charset="0"/>
        <a:ea typeface="ＭＳ Ｐゴシック" charset="0"/>
        <a:cs typeface="+mn-cs"/>
      </a:defRPr>
    </a:lvl3pPr>
    <a:lvl4pPr marL="1371600" algn="l" rtl="0" fontAlgn="base">
      <a:spcBef>
        <a:spcPct val="30000"/>
      </a:spcBef>
      <a:spcAft>
        <a:spcPct val="0"/>
      </a:spcAft>
      <a:defRPr sz="1200" kern="1200">
        <a:solidFill>
          <a:schemeClr val="tx1"/>
        </a:solidFill>
        <a:latin typeface="Arial" charset="0"/>
        <a:ea typeface="ＭＳ Ｐゴシック" charset="0"/>
        <a:cs typeface="+mn-cs"/>
      </a:defRPr>
    </a:lvl4pPr>
    <a:lvl5pPr marL="1828800" algn="l" rtl="0" fontAlgn="base">
      <a:spcBef>
        <a:spcPct val="30000"/>
      </a:spcBef>
      <a:spcAft>
        <a:spcPct val="0"/>
      </a:spcAft>
      <a:defRPr sz="1200" kern="1200">
        <a:solidFill>
          <a:schemeClr val="tx1"/>
        </a:solidFill>
        <a:latin typeface="Arial"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dx.doi.org/10.1038/ng.1073" TargetMode="External"/><Relationship Id="rId2" Type="http://schemas.openxmlformats.org/officeDocument/2006/relationships/slide" Target="../slides/slide31.xml"/><Relationship Id="rId1" Type="http://schemas.openxmlformats.org/officeDocument/2006/relationships/notesMaster" Target="../notesMasters/notesMaster1.xml"/><Relationship Id="rId4" Type="http://schemas.openxmlformats.org/officeDocument/2006/relationships/hyperlink" Target="https://www.ncbi.nlm.nih.gov/pmc/articles/PMC3605033/" TargetMode="Externa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dx.doi.org/10.1038/ng.1073" TargetMode="External"/><Relationship Id="rId2" Type="http://schemas.openxmlformats.org/officeDocument/2006/relationships/slide" Target="../slides/slide32.xml"/><Relationship Id="rId1" Type="http://schemas.openxmlformats.org/officeDocument/2006/relationships/notesMaster" Target="../notesMasters/notesMaster1.xml"/><Relationship Id="rId5" Type="http://schemas.openxmlformats.org/officeDocument/2006/relationships/hyperlink" Target="https://www.ncbi.nlm.nih.gov/pmc/articles/PMC3605033/table/T3/" TargetMode="External"/><Relationship Id="rId4" Type="http://schemas.openxmlformats.org/officeDocument/2006/relationships/hyperlink" Target="https://www.ncbi.nlm.nih.gov/pmc/articles/PMC3605033/table/T2/" TargetMode="Externa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dx.doi.org/10.1038/ng.1073" TargetMode="External"/><Relationship Id="rId2" Type="http://schemas.openxmlformats.org/officeDocument/2006/relationships/slide" Target="../slides/slide33.xml"/><Relationship Id="rId1" Type="http://schemas.openxmlformats.org/officeDocument/2006/relationships/notesMaster" Target="../notesMasters/notesMaster1.xml"/><Relationship Id="rId5" Type="http://schemas.openxmlformats.org/officeDocument/2006/relationships/hyperlink" Target="https://www.ncbi.nlm.nih.gov/pmc/articles/PMC3605033/table/T3/" TargetMode="External"/><Relationship Id="rId4" Type="http://schemas.openxmlformats.org/officeDocument/2006/relationships/hyperlink" Target="https://www.ncbi.nlm.nih.gov/pmc/articles/PMC3605033/table/T2/" TargetMode="Externa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dx.doi.org/10.1038/ng.1073" TargetMode="External"/><Relationship Id="rId2" Type="http://schemas.openxmlformats.org/officeDocument/2006/relationships/slide" Target="../slides/slide34.xml"/><Relationship Id="rId1" Type="http://schemas.openxmlformats.org/officeDocument/2006/relationships/notesMaster" Target="../notesMasters/notesMaster1.xml"/><Relationship Id="rId5" Type="http://schemas.openxmlformats.org/officeDocument/2006/relationships/hyperlink" Target="https://www.ncbi.nlm.nih.gov/pmc/articles/PMC3605033/table/T3/" TargetMode="External"/><Relationship Id="rId4" Type="http://schemas.openxmlformats.org/officeDocument/2006/relationships/hyperlink" Target="https://www.ncbi.nlm.nih.gov/pmc/articles/PMC3605033/table/T2/" TargetMode="Externa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ncbi.nlm.nih.gov/pmc/articles/PMC4351161/" TargetMode="External"/><Relationship Id="rId2" Type="http://schemas.openxmlformats.org/officeDocument/2006/relationships/slide" Target="../slides/slide29.xml"/><Relationship Id="rId1" Type="http://schemas.openxmlformats.org/officeDocument/2006/relationships/notesMaster" Target="../notesMasters/notesMaster1.xml"/><Relationship Id="rId4" Type="http://schemas.openxmlformats.org/officeDocument/2006/relationships/hyperlink" Target="https://dx.doi.org/10.1161/CIRCULATIONAHA.114.013116"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dx.doi.org/10.1038/ng.1073" TargetMode="External"/><Relationship Id="rId2" Type="http://schemas.openxmlformats.org/officeDocument/2006/relationships/slide" Target="../slides/slide30.xml"/><Relationship Id="rId1" Type="http://schemas.openxmlformats.org/officeDocument/2006/relationships/notesMaster" Target="../notesMasters/notesMaster1.xml"/><Relationship Id="rId4" Type="http://schemas.openxmlformats.org/officeDocument/2006/relationships/hyperlink" Target="https://www.ncbi.nlm.nih.gov/pmc/articles/PMC3605033/"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Nature Reviews Molecular Cell Biology 13, 263-269 (April 2012) | doi:10.1038/nrm3314</a:t>
            </a:r>
          </a:p>
          <a:p>
            <a:pPr marL="0" marR="0" indent="0" algn="l" defTabSz="914400" rtl="0" eaLnBrk="1" fontAlgn="base" latinLnBrk="0" hangingPunct="1">
              <a:lnSpc>
                <a:spcPct val="100000"/>
              </a:lnSpc>
              <a:spcBef>
                <a:spcPct val="30000"/>
              </a:spcBef>
              <a:spcAft>
                <a:spcPct val="0"/>
              </a:spcAft>
              <a:buClrTx/>
              <a:buSzTx/>
              <a:buFontTx/>
              <a:buNone/>
              <a:tabLst/>
              <a:defRPr/>
            </a:pPr>
            <a:r>
              <a:rPr lang="en-US" sz="1400" b="1" i="0" kern="1200" dirty="0">
                <a:solidFill>
                  <a:schemeClr val="tx1"/>
                </a:solidFill>
                <a:effectLst/>
                <a:latin typeface="Arial" charset="0"/>
                <a:ea typeface="ＭＳ Ｐゴシック" charset="0"/>
                <a:cs typeface="+mn-cs"/>
              </a:rPr>
              <a:t>a</a:t>
            </a:r>
            <a:r>
              <a:rPr lang="en-US" sz="1400" b="0" i="0" kern="1200" dirty="0">
                <a:solidFill>
                  <a:schemeClr val="tx1"/>
                </a:solidFill>
                <a:effectLst/>
                <a:latin typeface="Arial" charset="0"/>
                <a:ea typeface="ＭＳ Ｐゴシック" charset="0"/>
                <a:cs typeface="+mn-cs"/>
              </a:rPr>
              <a:t> | Whereas genes and proteins are subject to regulatory epigenetic processes and post-translational modifications, respectively, metabolites represent </a:t>
            </a:r>
            <a:r>
              <a:rPr lang="en-US" sz="1400" b="1" i="0" kern="1200" dirty="0">
                <a:solidFill>
                  <a:schemeClr val="tx1"/>
                </a:solidFill>
                <a:effectLst/>
                <a:latin typeface="Arial" charset="0"/>
                <a:ea typeface="ＭＳ Ｐゴシック" charset="0"/>
                <a:cs typeface="+mn-cs"/>
              </a:rPr>
              <a:t>downstream biochemical end products that are closer to the phenotype</a:t>
            </a:r>
            <a:r>
              <a:rPr lang="en-US" sz="1400" b="0" i="0" kern="1200" dirty="0">
                <a:solidFill>
                  <a:schemeClr val="tx1"/>
                </a:solidFill>
                <a:effectLst/>
                <a:latin typeface="Arial" charset="0"/>
                <a:ea typeface="ＭＳ Ｐゴシック" charset="0"/>
                <a:cs typeface="+mn-cs"/>
              </a:rPr>
              <a:t>. Accordingly, it is easier to correlate </a:t>
            </a:r>
            <a:r>
              <a:rPr lang="en-US" sz="1400" b="0" i="0" kern="1200" dirty="0" err="1">
                <a:solidFill>
                  <a:schemeClr val="tx1"/>
                </a:solidFill>
                <a:effectLst/>
                <a:latin typeface="Arial" charset="0"/>
                <a:ea typeface="ＭＳ Ｐゴシック" charset="0"/>
                <a:cs typeface="+mn-cs"/>
              </a:rPr>
              <a:t>metabolomic</a:t>
            </a:r>
            <a:r>
              <a:rPr lang="en-US" sz="1400" b="0" i="0" kern="1200" dirty="0">
                <a:solidFill>
                  <a:schemeClr val="tx1"/>
                </a:solidFill>
                <a:effectLst/>
                <a:latin typeface="Arial" charset="0"/>
                <a:ea typeface="ＭＳ Ｐゴシック" charset="0"/>
                <a:cs typeface="+mn-cs"/>
              </a:rPr>
              <a:t> profiles with phenotype compared to genomic, </a:t>
            </a:r>
            <a:r>
              <a:rPr lang="en-US" sz="1400" b="0" i="0" kern="1200" dirty="0" err="1">
                <a:solidFill>
                  <a:schemeClr val="tx1"/>
                </a:solidFill>
                <a:effectLst/>
                <a:latin typeface="Arial" charset="0"/>
                <a:ea typeface="ＭＳ Ｐゴシック" charset="0"/>
                <a:cs typeface="+mn-cs"/>
              </a:rPr>
              <a:t>transcriptomic</a:t>
            </a:r>
            <a:r>
              <a:rPr lang="en-US" sz="1400" b="0" i="0" kern="1200" dirty="0">
                <a:solidFill>
                  <a:schemeClr val="tx1"/>
                </a:solidFill>
                <a:effectLst/>
                <a:latin typeface="Arial" charset="0"/>
                <a:ea typeface="ＭＳ Ｐゴシック" charset="0"/>
                <a:cs typeface="+mn-cs"/>
              </a:rPr>
              <a:t> and proteomic profiles. </a:t>
            </a:r>
            <a:endParaRPr lang="en-GB" dirty="0"/>
          </a:p>
          <a:p>
            <a:endParaRPr lang="en-GB" dirty="0"/>
          </a:p>
        </p:txBody>
      </p:sp>
      <p:sp>
        <p:nvSpPr>
          <p:cNvPr id="4" name="Slide Number Placeholder 3"/>
          <p:cNvSpPr>
            <a:spLocks noGrp="1"/>
          </p:cNvSpPr>
          <p:nvPr>
            <p:ph type="sldNum" sz="quarter" idx="10"/>
          </p:nvPr>
        </p:nvSpPr>
        <p:spPr/>
        <p:txBody>
          <a:bodyPr/>
          <a:lstStyle/>
          <a:p>
            <a:fld id="{92BE362E-78BA-324A-8038-5482DADFDF7D}" type="slidenum">
              <a:rPr lang="en-GB" smtClean="0"/>
              <a:pPr/>
              <a:t>3</a:t>
            </a:fld>
            <a:endParaRPr lang="en-GB" sz="1200">
              <a:latin typeface="Times" charset="0"/>
            </a:endParaRPr>
          </a:p>
        </p:txBody>
      </p:sp>
    </p:spTree>
    <p:extLst>
      <p:ext uri="{BB962C8B-B14F-4D97-AF65-F5344CB8AC3E}">
        <p14:creationId xmlns:p14="http://schemas.microsoft.com/office/powerpoint/2010/main" val="41390940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b="0" i="0" kern="1200" dirty="0">
                <a:solidFill>
                  <a:schemeClr val="tx1"/>
                </a:solidFill>
                <a:effectLst/>
                <a:latin typeface="Arial" charset="0"/>
                <a:ea typeface="ＭＳ Ｐゴシック" charset="0"/>
                <a:cs typeface="+mn-cs"/>
              </a:rPr>
              <a:t>Nat Genet. 2012 Jan 29; 44(3): 269–276.</a:t>
            </a:r>
          </a:p>
          <a:p>
            <a:r>
              <a:rPr lang="en-US" sz="1400" b="0" i="0" kern="1200" dirty="0">
                <a:solidFill>
                  <a:schemeClr val="tx1"/>
                </a:solidFill>
                <a:effectLst/>
                <a:latin typeface="Arial" charset="0"/>
                <a:ea typeface="ＭＳ Ｐゴシック" charset="0"/>
                <a:cs typeface="+mn-cs"/>
              </a:rPr>
              <a:t>Published online 2012 Jan 29. </a:t>
            </a:r>
            <a:r>
              <a:rPr lang="en-US" sz="1400" b="0" i="0" kern="1200" dirty="0" err="1">
                <a:solidFill>
                  <a:schemeClr val="tx1"/>
                </a:solidFill>
                <a:effectLst/>
                <a:latin typeface="Arial" charset="0"/>
                <a:ea typeface="ＭＳ Ｐゴシック" charset="0"/>
                <a:cs typeface="+mn-cs"/>
              </a:rPr>
              <a:t>doi</a:t>
            </a:r>
            <a:r>
              <a:rPr lang="en-US" sz="1400" b="0" i="0" kern="1200" dirty="0">
                <a:solidFill>
                  <a:schemeClr val="tx1"/>
                </a:solidFill>
                <a:effectLst/>
                <a:latin typeface="Arial" charset="0"/>
                <a:ea typeface="ＭＳ Ｐゴシック" charset="0"/>
                <a:cs typeface="+mn-cs"/>
              </a:rPr>
              <a:t>:  </a:t>
            </a:r>
            <a:r>
              <a:rPr lang="en-US" sz="1400" b="0" i="0" kern="1200" dirty="0">
                <a:solidFill>
                  <a:schemeClr val="tx1"/>
                </a:solidFill>
                <a:effectLst/>
                <a:latin typeface="Arial" charset="0"/>
                <a:ea typeface="ＭＳ Ｐゴシック" charset="0"/>
                <a:cs typeface="+mn-cs"/>
                <a:hlinkClick r:id="rId3"/>
              </a:rPr>
              <a:t>10.1038/ng.1073</a:t>
            </a:r>
            <a:endParaRPr lang="en-US" sz="1400" b="0" i="0" kern="1200" dirty="0">
              <a:solidFill>
                <a:schemeClr val="tx1"/>
              </a:solidFill>
              <a:effectLst/>
              <a:latin typeface="Arial" charset="0"/>
              <a:ea typeface="ＭＳ Ｐゴシック" charset="0"/>
              <a:cs typeface="+mn-cs"/>
            </a:endParaRPr>
          </a:p>
          <a:p>
            <a:endParaRPr lang="en-US" sz="1400" b="0" i="0" kern="1200" dirty="0">
              <a:solidFill>
                <a:schemeClr val="tx1"/>
              </a:solidFill>
              <a:effectLst/>
              <a:latin typeface="Arial" charset="0"/>
              <a:ea typeface="ＭＳ Ｐゴシック" charset="0"/>
              <a:cs typeface="+mn-cs"/>
            </a:endParaRPr>
          </a:p>
          <a:p>
            <a:r>
              <a:rPr lang="en-US" sz="1400" b="0" i="0" kern="1200" dirty="0">
                <a:solidFill>
                  <a:schemeClr val="tx1"/>
                </a:solidFill>
                <a:effectLst/>
                <a:latin typeface="Arial" charset="0"/>
                <a:ea typeface="ＭＳ Ｐゴシック" charset="0"/>
                <a:cs typeface="+mn-cs"/>
              </a:rPr>
              <a:t>The heritability estimates and proportion of variance explained for all traits. Heritability estimates are presented for lipids, small molecules, ratios used in this study and lipoproteins. Labels in the lipoprotein subclasses describe the properties measured in each </a:t>
            </a:r>
            <a:r>
              <a:rPr lang="en-US" sz="1400" b="0" i="0" kern="1200" dirty="0" err="1">
                <a:solidFill>
                  <a:schemeClr val="tx1"/>
                </a:solidFill>
                <a:effectLst/>
                <a:latin typeface="Arial" charset="0"/>
                <a:ea typeface="ＭＳ Ｐゴシック" charset="0"/>
                <a:cs typeface="+mn-cs"/>
              </a:rPr>
              <a:t>subfraction</a:t>
            </a:r>
            <a:r>
              <a:rPr lang="en-US" sz="1400" b="0" i="0" kern="1200" dirty="0">
                <a:solidFill>
                  <a:schemeClr val="tx1"/>
                </a:solidFill>
                <a:effectLst/>
                <a:latin typeface="Arial" charset="0"/>
                <a:ea typeface="ＭＳ Ｐゴシック" charset="0"/>
                <a:cs typeface="+mn-cs"/>
              </a:rPr>
              <a:t> (</a:t>
            </a:r>
            <a:r>
              <a:rPr lang="en-US" sz="1400" b="0" i="1" kern="1200" dirty="0">
                <a:solidFill>
                  <a:schemeClr val="tx1"/>
                </a:solidFill>
                <a:effectLst/>
                <a:latin typeface="Arial" charset="0"/>
                <a:ea typeface="ＭＳ Ｐゴシック" charset="0"/>
                <a:cs typeface="+mn-cs"/>
              </a:rPr>
              <a:t>P</a:t>
            </a:r>
            <a:r>
              <a:rPr lang="en-US" sz="1400" b="0" i="0" kern="1200" dirty="0">
                <a:solidFill>
                  <a:schemeClr val="tx1"/>
                </a:solidFill>
                <a:effectLst/>
                <a:latin typeface="Arial" charset="0"/>
                <a:ea typeface="ＭＳ Ｐゴシック" charset="0"/>
                <a:cs typeface="+mn-cs"/>
              </a:rPr>
              <a:t>, concentration of particles; L, total lipids; PL, phospholipids; C, total cholesterol; CE, cholesterol esters; FC, free cholesterol; TG, triglycerides). Abbreviations are explained in detail in </a:t>
            </a:r>
            <a:r>
              <a:rPr lang="en-US" sz="1400" b="0" i="0" kern="1200" dirty="0">
                <a:solidFill>
                  <a:schemeClr val="tx1"/>
                </a:solidFill>
                <a:effectLst/>
                <a:latin typeface="Arial" charset="0"/>
                <a:ea typeface="ＭＳ Ｐゴシック" charset="0"/>
                <a:cs typeface="+mn-cs"/>
                <a:hlinkClick r:id="rId4"/>
              </a:rPr>
              <a:t>Supplementary Table 1</a:t>
            </a:r>
            <a:r>
              <a:rPr lang="en-US" sz="1400" b="0" i="0" kern="1200" dirty="0">
                <a:solidFill>
                  <a:schemeClr val="tx1"/>
                </a:solidFill>
                <a:effectLst/>
                <a:latin typeface="Arial" charset="0"/>
                <a:ea typeface="ＭＳ Ｐゴシック" charset="0"/>
                <a:cs typeface="+mn-cs"/>
              </a:rPr>
              <a:t>.</a:t>
            </a:r>
            <a:endParaRPr lang="en-GB" dirty="0"/>
          </a:p>
        </p:txBody>
      </p:sp>
      <p:sp>
        <p:nvSpPr>
          <p:cNvPr id="4" name="Slide Number Placeholder 3"/>
          <p:cNvSpPr>
            <a:spLocks noGrp="1"/>
          </p:cNvSpPr>
          <p:nvPr>
            <p:ph type="sldNum" sz="quarter" idx="10"/>
          </p:nvPr>
        </p:nvSpPr>
        <p:spPr/>
        <p:txBody>
          <a:bodyPr/>
          <a:lstStyle/>
          <a:p>
            <a:fld id="{92BE362E-78BA-324A-8038-5482DADFDF7D}" type="slidenum">
              <a:rPr lang="en-GB" smtClean="0"/>
              <a:pPr/>
              <a:t>31</a:t>
            </a:fld>
            <a:endParaRPr lang="en-GB" sz="1200">
              <a:latin typeface="Times" charset="0"/>
            </a:endParaRPr>
          </a:p>
        </p:txBody>
      </p:sp>
    </p:spTree>
    <p:extLst>
      <p:ext uri="{BB962C8B-B14F-4D97-AF65-F5344CB8AC3E}">
        <p14:creationId xmlns:p14="http://schemas.microsoft.com/office/powerpoint/2010/main" val="26064336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b="0" i="0" kern="1200" dirty="0">
                <a:solidFill>
                  <a:schemeClr val="tx1"/>
                </a:solidFill>
                <a:effectLst/>
                <a:latin typeface="Arial" charset="0"/>
                <a:ea typeface="ＭＳ Ｐゴシック" charset="0"/>
                <a:cs typeface="+mn-cs"/>
              </a:rPr>
              <a:t>Nat Genet. 2012 Jan 29; 44(3): 269–276.</a:t>
            </a:r>
          </a:p>
          <a:p>
            <a:r>
              <a:rPr lang="en-US" sz="1400" b="0" i="0" kern="1200" dirty="0">
                <a:solidFill>
                  <a:schemeClr val="tx1"/>
                </a:solidFill>
                <a:effectLst/>
                <a:latin typeface="Arial" charset="0"/>
                <a:ea typeface="ＭＳ Ｐゴシック" charset="0"/>
                <a:cs typeface="+mn-cs"/>
              </a:rPr>
              <a:t>Published online 2012 Jan 29. </a:t>
            </a:r>
            <a:r>
              <a:rPr lang="en-US" sz="1400" b="0" i="0" kern="1200" dirty="0" err="1">
                <a:solidFill>
                  <a:schemeClr val="tx1"/>
                </a:solidFill>
                <a:effectLst/>
                <a:latin typeface="Arial" charset="0"/>
                <a:ea typeface="ＭＳ Ｐゴシック" charset="0"/>
                <a:cs typeface="+mn-cs"/>
              </a:rPr>
              <a:t>doi</a:t>
            </a:r>
            <a:r>
              <a:rPr lang="en-US" sz="1400" b="0" i="0" kern="1200" dirty="0">
                <a:solidFill>
                  <a:schemeClr val="tx1"/>
                </a:solidFill>
                <a:effectLst/>
                <a:latin typeface="Arial" charset="0"/>
                <a:ea typeface="ＭＳ Ｐゴシック" charset="0"/>
                <a:cs typeface="+mn-cs"/>
              </a:rPr>
              <a:t>:  </a:t>
            </a:r>
            <a:r>
              <a:rPr lang="en-US" sz="1400" b="0" i="0" kern="1200" dirty="0">
                <a:solidFill>
                  <a:schemeClr val="tx1"/>
                </a:solidFill>
                <a:effectLst/>
                <a:latin typeface="Arial" charset="0"/>
                <a:ea typeface="ＭＳ Ｐゴシック" charset="0"/>
                <a:cs typeface="+mn-cs"/>
                <a:hlinkClick r:id="rId3"/>
              </a:rPr>
              <a:t>10.1038/ng.1073</a:t>
            </a:r>
            <a:endParaRPr lang="en-US" sz="1400" b="0" i="0" kern="1200" dirty="0">
              <a:solidFill>
                <a:schemeClr val="tx1"/>
              </a:solidFill>
              <a:effectLst/>
              <a:latin typeface="Arial" charset="0"/>
              <a:ea typeface="ＭＳ Ｐゴシック" charset="0"/>
              <a:cs typeface="+mn-cs"/>
            </a:endParaRPr>
          </a:p>
          <a:p>
            <a:endParaRPr lang="en-US" sz="1400" b="0" i="0" kern="1200" dirty="0">
              <a:solidFill>
                <a:schemeClr val="tx1"/>
              </a:solidFill>
              <a:effectLst/>
              <a:latin typeface="Arial" charset="0"/>
              <a:ea typeface="ＭＳ Ｐゴシック" charset="0"/>
              <a:cs typeface="+mn-cs"/>
            </a:endParaRPr>
          </a:p>
          <a:p>
            <a:r>
              <a:rPr lang="en-US" sz="1400" b="1" i="1" kern="1200" dirty="0">
                <a:solidFill>
                  <a:schemeClr val="tx1"/>
                </a:solidFill>
                <a:effectLst/>
                <a:latin typeface="Arial" charset="0"/>
                <a:ea typeface="ＭＳ Ｐゴシック" charset="0"/>
                <a:cs typeface="+mn-cs"/>
              </a:rPr>
              <a:t>Overall summary of basic metabolism, key constituents of the NMR-measurable serum </a:t>
            </a:r>
            <a:r>
              <a:rPr lang="en-US" sz="1400" b="1" i="1" kern="1200" dirty="0" err="1">
                <a:solidFill>
                  <a:schemeClr val="tx1"/>
                </a:solidFill>
                <a:effectLst/>
                <a:latin typeface="Arial" charset="0"/>
                <a:ea typeface="ＭＳ Ｐゴシック" charset="0"/>
                <a:cs typeface="+mn-cs"/>
              </a:rPr>
              <a:t>metabolome</a:t>
            </a:r>
            <a:r>
              <a:rPr lang="en-US" sz="1400" b="1" i="1" kern="1200" dirty="0">
                <a:solidFill>
                  <a:schemeClr val="tx1"/>
                </a:solidFill>
                <a:effectLst/>
                <a:latin typeface="Arial" charset="0"/>
                <a:ea typeface="ＭＳ Ｐゴシック" charset="0"/>
                <a:cs typeface="+mn-cs"/>
              </a:rPr>
              <a:t> and associated genetic loci.</a:t>
            </a:r>
            <a:r>
              <a:rPr lang="en-US" sz="1400" b="0" i="0" kern="1200" dirty="0">
                <a:solidFill>
                  <a:schemeClr val="tx1"/>
                </a:solidFill>
                <a:effectLst/>
                <a:latin typeface="Arial" charset="0"/>
                <a:ea typeface="ＭＳ Ｐゴシック" charset="0"/>
                <a:cs typeface="+mn-cs"/>
              </a:rPr>
              <a:t> The </a:t>
            </a:r>
            <a:r>
              <a:rPr lang="en-US" sz="1400" b="1" i="0" kern="1200" dirty="0">
                <a:solidFill>
                  <a:schemeClr val="tx1"/>
                </a:solidFill>
                <a:effectLst/>
                <a:latin typeface="Arial" charset="0"/>
                <a:ea typeface="ＭＳ Ｐゴシック" charset="0"/>
                <a:cs typeface="+mn-cs"/>
              </a:rPr>
              <a:t>green shapes represent various dietary ingredients and systemic metabolic measures </a:t>
            </a:r>
            <a:r>
              <a:rPr lang="en-US" sz="1400" b="0" i="0" kern="1200" dirty="0">
                <a:solidFill>
                  <a:schemeClr val="tx1"/>
                </a:solidFill>
                <a:effectLst/>
                <a:latin typeface="Arial" charset="0"/>
                <a:ea typeface="ＭＳ Ｐゴシック" charset="0"/>
                <a:cs typeface="+mn-cs"/>
              </a:rPr>
              <a:t>reflecting human body functions. A key selection of metabolites quantified in each metabolic category is given. </a:t>
            </a:r>
            <a:r>
              <a:rPr lang="en-US" sz="1400" b="1" i="0" u="sng" kern="1200" dirty="0">
                <a:solidFill>
                  <a:schemeClr val="tx1"/>
                </a:solidFill>
                <a:effectLst/>
                <a:latin typeface="Arial" charset="0"/>
                <a:ea typeface="ＭＳ Ｐゴシック" charset="0"/>
                <a:cs typeface="+mn-cs"/>
              </a:rPr>
              <a:t>Red rectangles</a:t>
            </a:r>
            <a:r>
              <a:rPr lang="en-US" sz="1400" b="0" i="0" kern="1200" dirty="0">
                <a:solidFill>
                  <a:schemeClr val="tx1"/>
                </a:solidFill>
                <a:effectLst/>
                <a:latin typeface="Arial" charset="0"/>
                <a:ea typeface="ＭＳ Ｐゴシック" charset="0"/>
                <a:cs typeface="+mn-cs"/>
              </a:rPr>
              <a:t> represent the newly identified genetic loci found in this work, and </a:t>
            </a:r>
            <a:r>
              <a:rPr lang="en-US" sz="1400" b="1" i="0" u="sng" kern="1200" dirty="0">
                <a:solidFill>
                  <a:schemeClr val="tx1"/>
                </a:solidFill>
                <a:effectLst/>
                <a:latin typeface="Arial" charset="0"/>
                <a:ea typeface="ＭＳ Ｐゴシック" charset="0"/>
                <a:cs typeface="+mn-cs"/>
              </a:rPr>
              <a:t>blue rectangles</a:t>
            </a:r>
            <a:r>
              <a:rPr lang="en-US" sz="1400" b="0" i="0" kern="1200" dirty="0">
                <a:solidFill>
                  <a:schemeClr val="tx1"/>
                </a:solidFill>
                <a:effectLst/>
                <a:latin typeface="Arial" charset="0"/>
                <a:ea typeface="ＭＳ Ｐゴシック" charset="0"/>
                <a:cs typeface="+mn-cs"/>
              </a:rPr>
              <a:t> indicate loci that were previously identified. The genes are categorized by the lead trait associations given in </a:t>
            </a:r>
            <a:r>
              <a:rPr lang="en-US" sz="1400" b="0" i="0" kern="1200" dirty="0">
                <a:solidFill>
                  <a:schemeClr val="tx1"/>
                </a:solidFill>
                <a:effectLst/>
                <a:latin typeface="Arial" charset="0"/>
                <a:ea typeface="ＭＳ Ｐゴシック" charset="0"/>
                <a:cs typeface="+mn-cs"/>
                <a:hlinkClick r:id="rId4"/>
              </a:rPr>
              <a:t>Tables 2</a:t>
            </a:r>
            <a:r>
              <a:rPr lang="en-US" sz="1400" b="0" i="0" kern="1200" dirty="0">
                <a:solidFill>
                  <a:schemeClr val="tx1"/>
                </a:solidFill>
                <a:effectLst/>
                <a:latin typeface="Arial" charset="0"/>
                <a:ea typeface="ＭＳ Ｐゴシック" charset="0"/>
                <a:cs typeface="+mn-cs"/>
              </a:rPr>
              <a:t> and </a:t>
            </a:r>
            <a:r>
              <a:rPr lang="en-US" sz="1400" b="0" i="0" u="none" strike="noStrike" kern="1200" dirty="0">
                <a:solidFill>
                  <a:schemeClr val="tx1"/>
                </a:solidFill>
                <a:effectLst/>
                <a:latin typeface="Arial" charset="0"/>
                <a:ea typeface="ＭＳ Ｐゴシック" charset="0"/>
                <a:cs typeface="+mn-cs"/>
                <a:hlinkClick r:id="rId5"/>
              </a:rPr>
              <a:t>​and3.</a:t>
            </a:r>
            <a:r>
              <a:rPr lang="en-US" sz="1400" b="0" i="0" kern="1200" dirty="0">
                <a:solidFill>
                  <a:schemeClr val="tx1"/>
                </a:solidFill>
                <a:effectLst/>
                <a:latin typeface="Arial" charset="0"/>
                <a:ea typeface="ＭＳ Ｐゴシック" charset="0"/>
                <a:cs typeface="+mn-cs"/>
                <a:hlinkClick r:id="rId5"/>
              </a:rPr>
              <a:t>3</a:t>
            </a:r>
            <a:r>
              <a:rPr lang="en-US" sz="1400" b="0" i="0" kern="1200" dirty="0">
                <a:solidFill>
                  <a:schemeClr val="tx1"/>
                </a:solidFill>
                <a:effectLst/>
                <a:latin typeface="Arial" charset="0"/>
                <a:ea typeface="ＭＳ Ｐゴシック" charset="0"/>
                <a:cs typeface="+mn-cs"/>
              </a:rPr>
              <a:t>. In particular, </a:t>
            </a:r>
            <a:r>
              <a:rPr lang="en-US" sz="1400" b="0" i="1" kern="1200" dirty="0">
                <a:solidFill>
                  <a:schemeClr val="tx1"/>
                </a:solidFill>
                <a:effectLst/>
                <a:latin typeface="Arial" charset="0"/>
                <a:ea typeface="ＭＳ Ｐゴシック" charset="0"/>
                <a:cs typeface="+mn-cs"/>
              </a:rPr>
              <a:t>ALB</a:t>
            </a:r>
            <a:r>
              <a:rPr lang="en-US" sz="1400" b="0" i="0" kern="1200" dirty="0">
                <a:solidFill>
                  <a:schemeClr val="tx1"/>
                </a:solidFill>
                <a:effectLst/>
                <a:latin typeface="Arial" charset="0"/>
                <a:ea typeface="ＭＳ Ｐゴシック" charset="0"/>
                <a:cs typeface="+mn-cs"/>
              </a:rPr>
              <a:t> and </a:t>
            </a:r>
            <a:r>
              <a:rPr lang="en-US" sz="1400" b="0" i="1" kern="1200" dirty="0">
                <a:solidFill>
                  <a:schemeClr val="tx1"/>
                </a:solidFill>
                <a:effectLst/>
                <a:latin typeface="Arial" charset="0"/>
                <a:ea typeface="ＭＳ Ｐゴシック" charset="0"/>
                <a:cs typeface="+mn-cs"/>
              </a:rPr>
              <a:t>FCGR2B</a:t>
            </a:r>
            <a:r>
              <a:rPr lang="en-US" sz="1400" b="0" i="0" kern="1200" dirty="0">
                <a:solidFill>
                  <a:schemeClr val="tx1"/>
                </a:solidFill>
                <a:effectLst/>
                <a:latin typeface="Arial" charset="0"/>
                <a:ea typeface="ＭＳ Ｐゴシック" charset="0"/>
                <a:cs typeface="+mn-cs"/>
              </a:rPr>
              <a:t> were associated with serum cholesterol, </a:t>
            </a:r>
            <a:r>
              <a:rPr lang="en-US" sz="1400" b="0" i="1" kern="1200" dirty="0">
                <a:solidFill>
                  <a:schemeClr val="tx1"/>
                </a:solidFill>
                <a:effectLst/>
                <a:latin typeface="Arial" charset="0"/>
                <a:ea typeface="ＭＳ Ｐゴシック" charset="0"/>
                <a:cs typeface="+mn-cs"/>
              </a:rPr>
              <a:t>PPP1R11</a:t>
            </a:r>
            <a:r>
              <a:rPr lang="en-US" sz="1400" b="0" i="0" kern="1200" dirty="0">
                <a:solidFill>
                  <a:schemeClr val="tx1"/>
                </a:solidFill>
                <a:effectLst/>
                <a:latin typeface="Arial" charset="0"/>
                <a:ea typeface="ＭＳ Ｐゴシック" charset="0"/>
                <a:cs typeface="+mn-cs"/>
              </a:rPr>
              <a:t> with very high VLDL measures, </a:t>
            </a:r>
            <a:r>
              <a:rPr lang="en-US" sz="1400" b="0" i="1" kern="1200" dirty="0">
                <a:solidFill>
                  <a:schemeClr val="tx1"/>
                </a:solidFill>
                <a:effectLst/>
                <a:latin typeface="Arial" charset="0"/>
                <a:ea typeface="ＭＳ Ｐゴシック" charset="0"/>
                <a:cs typeface="+mn-cs"/>
              </a:rPr>
              <a:t>CPT1A</a:t>
            </a:r>
            <a:r>
              <a:rPr lang="en-US" sz="1400" b="0" i="0" kern="1200" dirty="0">
                <a:solidFill>
                  <a:schemeClr val="tx1"/>
                </a:solidFill>
                <a:effectLst/>
                <a:latin typeface="Arial" charset="0"/>
                <a:ea typeface="ＭＳ Ｐゴシック" charset="0"/>
                <a:cs typeface="+mn-cs"/>
              </a:rPr>
              <a:t> with the LA/PUFA ratio, </a:t>
            </a:r>
            <a:r>
              <a:rPr lang="en-US" sz="1400" b="0" i="1" kern="1200" dirty="0">
                <a:solidFill>
                  <a:schemeClr val="tx1"/>
                </a:solidFill>
                <a:effectLst/>
                <a:latin typeface="Arial" charset="0"/>
                <a:ea typeface="ＭＳ Ｐゴシック" charset="0"/>
                <a:cs typeface="+mn-cs"/>
              </a:rPr>
              <a:t>SLC25A1</a:t>
            </a:r>
            <a:r>
              <a:rPr lang="en-US" sz="1400" b="0" i="0" kern="1200" dirty="0">
                <a:solidFill>
                  <a:schemeClr val="tx1"/>
                </a:solidFill>
                <a:effectLst/>
                <a:latin typeface="Arial" charset="0"/>
                <a:ea typeface="ＭＳ Ｐゴシック" charset="0"/>
                <a:cs typeface="+mn-cs"/>
              </a:rPr>
              <a:t> with citrate, </a:t>
            </a:r>
            <a:r>
              <a:rPr lang="en-US" sz="1400" b="0" i="1" kern="1200" dirty="0">
                <a:solidFill>
                  <a:schemeClr val="tx1"/>
                </a:solidFill>
                <a:effectLst/>
                <a:latin typeface="Arial" charset="0"/>
                <a:ea typeface="ＭＳ Ｐゴシック" charset="0"/>
                <a:cs typeface="+mn-cs"/>
              </a:rPr>
              <a:t>F12</a:t>
            </a:r>
            <a:r>
              <a:rPr lang="en-US" sz="1400" b="0" i="0" kern="1200" dirty="0">
                <a:solidFill>
                  <a:schemeClr val="tx1"/>
                </a:solidFill>
                <a:effectLst/>
                <a:latin typeface="Arial" charset="0"/>
                <a:ea typeface="ＭＳ Ｐゴシック" charset="0"/>
                <a:cs typeface="+mn-cs"/>
              </a:rPr>
              <a:t> with phenylalanine, </a:t>
            </a:r>
            <a:r>
              <a:rPr lang="en-US" sz="1400" b="0" i="1" kern="1200" dirty="0">
                <a:solidFill>
                  <a:schemeClr val="tx1"/>
                </a:solidFill>
                <a:effectLst/>
                <a:latin typeface="Arial" charset="0"/>
                <a:ea typeface="ＭＳ Ｐゴシック" charset="0"/>
                <a:cs typeface="+mn-cs"/>
              </a:rPr>
              <a:t>TAT</a:t>
            </a:r>
            <a:r>
              <a:rPr lang="en-US" sz="1400" b="0" i="0" kern="1200" dirty="0">
                <a:solidFill>
                  <a:schemeClr val="tx1"/>
                </a:solidFill>
                <a:effectLst/>
                <a:latin typeface="Arial" charset="0"/>
                <a:ea typeface="ＭＳ Ｐゴシック" charset="0"/>
                <a:cs typeface="+mn-cs"/>
              </a:rPr>
              <a:t> with tyrosine, </a:t>
            </a:r>
            <a:r>
              <a:rPr lang="en-US" sz="1400" b="0" i="1" kern="1200" dirty="0">
                <a:solidFill>
                  <a:schemeClr val="tx1"/>
                </a:solidFill>
                <a:effectLst/>
                <a:latin typeface="Arial" charset="0"/>
                <a:ea typeface="ＭＳ Ｐゴシック" charset="0"/>
                <a:cs typeface="+mn-cs"/>
              </a:rPr>
              <a:t>DHDPSL</a:t>
            </a:r>
            <a:r>
              <a:rPr lang="en-US" sz="1400" b="0" i="0" kern="1200" dirty="0">
                <a:solidFill>
                  <a:schemeClr val="tx1"/>
                </a:solidFill>
                <a:effectLst/>
                <a:latin typeface="Arial" charset="0"/>
                <a:ea typeface="ＭＳ Ｐゴシック" charset="0"/>
                <a:cs typeface="+mn-cs"/>
              </a:rPr>
              <a:t> with glutamine, </a:t>
            </a:r>
            <a:r>
              <a:rPr lang="en-US" sz="1400" b="0" i="1" kern="1200" dirty="0">
                <a:solidFill>
                  <a:schemeClr val="tx1"/>
                </a:solidFill>
                <a:effectLst/>
                <a:latin typeface="Arial" charset="0"/>
                <a:ea typeface="ＭＳ Ｐゴシック" charset="0"/>
                <a:cs typeface="+mn-cs"/>
              </a:rPr>
              <a:t>SLC1A4</a:t>
            </a:r>
            <a:r>
              <a:rPr lang="en-US" sz="1400" b="0" i="0" kern="1200" dirty="0">
                <a:solidFill>
                  <a:schemeClr val="tx1"/>
                </a:solidFill>
                <a:effectLst/>
                <a:latin typeface="Arial" charset="0"/>
                <a:ea typeface="ＭＳ Ｐゴシック" charset="0"/>
                <a:cs typeface="+mn-cs"/>
              </a:rPr>
              <a:t> with </a:t>
            </a:r>
            <a:r>
              <a:rPr lang="en-US" sz="1400" b="0" i="0" kern="1200" dirty="0" err="1">
                <a:solidFill>
                  <a:schemeClr val="tx1"/>
                </a:solidFill>
                <a:effectLst/>
                <a:latin typeface="Arial" charset="0"/>
                <a:ea typeface="ＭＳ Ｐゴシック" charset="0"/>
                <a:cs typeface="+mn-cs"/>
              </a:rPr>
              <a:t>valine</a:t>
            </a:r>
            <a:r>
              <a:rPr lang="en-US" sz="1400" b="0" i="0" kern="1200" dirty="0">
                <a:solidFill>
                  <a:schemeClr val="tx1"/>
                </a:solidFill>
                <a:effectLst/>
                <a:latin typeface="Arial" charset="0"/>
                <a:ea typeface="ＭＳ Ｐゴシック" charset="0"/>
                <a:cs typeface="+mn-cs"/>
              </a:rPr>
              <a:t> and </a:t>
            </a:r>
            <a:r>
              <a:rPr lang="en-US" sz="1400" b="0" i="1" kern="1200" dirty="0">
                <a:solidFill>
                  <a:schemeClr val="tx1"/>
                </a:solidFill>
                <a:effectLst/>
                <a:latin typeface="Arial" charset="0"/>
                <a:ea typeface="ＭＳ Ｐゴシック" charset="0"/>
                <a:cs typeface="+mn-cs"/>
              </a:rPr>
              <a:t>PPM1K</a:t>
            </a:r>
            <a:r>
              <a:rPr lang="en-US" sz="1400" b="0" i="0" kern="1200" dirty="0">
                <a:solidFill>
                  <a:schemeClr val="tx1"/>
                </a:solidFill>
                <a:effectLst/>
                <a:latin typeface="Arial" charset="0"/>
                <a:ea typeface="ＭＳ Ｐゴシック" charset="0"/>
                <a:cs typeface="+mn-cs"/>
              </a:rPr>
              <a:t> and </a:t>
            </a:r>
            <a:r>
              <a:rPr lang="en-US" sz="1400" b="0" i="1" kern="1200" dirty="0">
                <a:solidFill>
                  <a:schemeClr val="tx1"/>
                </a:solidFill>
                <a:effectLst/>
                <a:latin typeface="Arial" charset="0"/>
                <a:ea typeface="ＭＳ Ｐゴシック" charset="0"/>
                <a:cs typeface="+mn-cs"/>
              </a:rPr>
              <a:t>SLC2A4</a:t>
            </a:r>
            <a:r>
              <a:rPr lang="en-US" sz="1400" b="0" i="0" kern="1200" dirty="0">
                <a:solidFill>
                  <a:schemeClr val="tx1"/>
                </a:solidFill>
                <a:effectLst/>
                <a:latin typeface="Arial" charset="0"/>
                <a:ea typeface="ＭＳ Ｐゴシック" charset="0"/>
                <a:cs typeface="+mn-cs"/>
              </a:rPr>
              <a:t> with Fischer’s ratio.</a:t>
            </a:r>
            <a:endParaRPr lang="en-GB" dirty="0"/>
          </a:p>
        </p:txBody>
      </p:sp>
      <p:sp>
        <p:nvSpPr>
          <p:cNvPr id="4" name="Slide Number Placeholder 3"/>
          <p:cNvSpPr>
            <a:spLocks noGrp="1"/>
          </p:cNvSpPr>
          <p:nvPr>
            <p:ph type="sldNum" sz="quarter" idx="10"/>
          </p:nvPr>
        </p:nvSpPr>
        <p:spPr/>
        <p:txBody>
          <a:bodyPr/>
          <a:lstStyle/>
          <a:p>
            <a:fld id="{92BE362E-78BA-324A-8038-5482DADFDF7D}" type="slidenum">
              <a:rPr lang="en-GB" smtClean="0"/>
              <a:pPr/>
              <a:t>32</a:t>
            </a:fld>
            <a:endParaRPr lang="en-GB" sz="1200">
              <a:latin typeface="Times" charset="0"/>
            </a:endParaRPr>
          </a:p>
        </p:txBody>
      </p:sp>
    </p:spTree>
    <p:extLst>
      <p:ext uri="{BB962C8B-B14F-4D97-AF65-F5344CB8AC3E}">
        <p14:creationId xmlns:p14="http://schemas.microsoft.com/office/powerpoint/2010/main" val="30862837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b="0" i="0" kern="1200" dirty="0">
                <a:solidFill>
                  <a:schemeClr val="tx1"/>
                </a:solidFill>
                <a:effectLst/>
                <a:latin typeface="Arial" charset="0"/>
                <a:ea typeface="ＭＳ Ｐゴシック" charset="0"/>
                <a:cs typeface="+mn-cs"/>
              </a:rPr>
              <a:t>Nat Genet. 2012 Jan 29; 44(3): 269–276.</a:t>
            </a:r>
          </a:p>
          <a:p>
            <a:r>
              <a:rPr lang="en-US" sz="1400" b="0" i="0" kern="1200" dirty="0">
                <a:solidFill>
                  <a:schemeClr val="tx1"/>
                </a:solidFill>
                <a:effectLst/>
                <a:latin typeface="Arial" charset="0"/>
                <a:ea typeface="ＭＳ Ｐゴシック" charset="0"/>
                <a:cs typeface="+mn-cs"/>
              </a:rPr>
              <a:t>Published online 2012 Jan 29. </a:t>
            </a:r>
            <a:r>
              <a:rPr lang="en-US" sz="1400" b="0" i="0" kern="1200" dirty="0" err="1">
                <a:solidFill>
                  <a:schemeClr val="tx1"/>
                </a:solidFill>
                <a:effectLst/>
                <a:latin typeface="Arial" charset="0"/>
                <a:ea typeface="ＭＳ Ｐゴシック" charset="0"/>
                <a:cs typeface="+mn-cs"/>
              </a:rPr>
              <a:t>doi</a:t>
            </a:r>
            <a:r>
              <a:rPr lang="en-US" sz="1400" b="0" i="0" kern="1200" dirty="0">
                <a:solidFill>
                  <a:schemeClr val="tx1"/>
                </a:solidFill>
                <a:effectLst/>
                <a:latin typeface="Arial" charset="0"/>
                <a:ea typeface="ＭＳ Ｐゴシック" charset="0"/>
                <a:cs typeface="+mn-cs"/>
              </a:rPr>
              <a:t>:  </a:t>
            </a:r>
            <a:r>
              <a:rPr lang="en-US" sz="1400" b="0" i="0" kern="1200" dirty="0">
                <a:solidFill>
                  <a:schemeClr val="tx1"/>
                </a:solidFill>
                <a:effectLst/>
                <a:latin typeface="Arial" charset="0"/>
                <a:ea typeface="ＭＳ Ｐゴシック" charset="0"/>
                <a:cs typeface="+mn-cs"/>
                <a:hlinkClick r:id="rId3"/>
              </a:rPr>
              <a:t>10.1038/ng.1073</a:t>
            </a:r>
            <a:endParaRPr lang="en-US" sz="1400" b="0" i="0" kern="1200" dirty="0">
              <a:solidFill>
                <a:schemeClr val="tx1"/>
              </a:solidFill>
              <a:effectLst/>
              <a:latin typeface="Arial" charset="0"/>
              <a:ea typeface="ＭＳ Ｐゴシック" charset="0"/>
              <a:cs typeface="+mn-cs"/>
            </a:endParaRPr>
          </a:p>
          <a:p>
            <a:endParaRPr lang="en-US" sz="1400" b="0" i="0" kern="1200" dirty="0">
              <a:solidFill>
                <a:schemeClr val="tx1"/>
              </a:solidFill>
              <a:effectLst/>
              <a:latin typeface="Arial" charset="0"/>
              <a:ea typeface="ＭＳ Ｐゴシック" charset="0"/>
              <a:cs typeface="+mn-cs"/>
            </a:endParaRPr>
          </a:p>
          <a:p>
            <a:r>
              <a:rPr lang="en-US" sz="1400" b="1" i="1" kern="1200" dirty="0">
                <a:solidFill>
                  <a:schemeClr val="tx1"/>
                </a:solidFill>
                <a:effectLst/>
                <a:latin typeface="Arial" charset="0"/>
                <a:ea typeface="ＭＳ Ｐゴシック" charset="0"/>
                <a:cs typeface="+mn-cs"/>
              </a:rPr>
              <a:t>Overall summary of basic metabolism, key constituents of the NMR-measurable serum </a:t>
            </a:r>
            <a:r>
              <a:rPr lang="en-US" sz="1400" b="1" i="1" kern="1200" dirty="0" err="1">
                <a:solidFill>
                  <a:schemeClr val="tx1"/>
                </a:solidFill>
                <a:effectLst/>
                <a:latin typeface="Arial" charset="0"/>
                <a:ea typeface="ＭＳ Ｐゴシック" charset="0"/>
                <a:cs typeface="+mn-cs"/>
              </a:rPr>
              <a:t>metabolome</a:t>
            </a:r>
            <a:r>
              <a:rPr lang="en-US" sz="1400" b="1" i="1" kern="1200" dirty="0">
                <a:solidFill>
                  <a:schemeClr val="tx1"/>
                </a:solidFill>
                <a:effectLst/>
                <a:latin typeface="Arial" charset="0"/>
                <a:ea typeface="ＭＳ Ｐゴシック" charset="0"/>
                <a:cs typeface="+mn-cs"/>
              </a:rPr>
              <a:t> and associated genetic loci.</a:t>
            </a:r>
            <a:r>
              <a:rPr lang="en-US" sz="1400" b="0" i="0" kern="1200" dirty="0">
                <a:solidFill>
                  <a:schemeClr val="tx1"/>
                </a:solidFill>
                <a:effectLst/>
                <a:latin typeface="Arial" charset="0"/>
                <a:ea typeface="ＭＳ Ｐゴシック" charset="0"/>
                <a:cs typeface="+mn-cs"/>
              </a:rPr>
              <a:t> The green shapes represent various dietary ingredients and systemic metabolic measures reflecting human body functions. A key selection of metabolites quantified in each metabolic category is given. </a:t>
            </a:r>
            <a:r>
              <a:rPr lang="en-US" sz="1400" b="1" i="0" u="sng" kern="1200" dirty="0">
                <a:solidFill>
                  <a:schemeClr val="tx1"/>
                </a:solidFill>
                <a:effectLst/>
                <a:latin typeface="Arial" charset="0"/>
                <a:ea typeface="ＭＳ Ｐゴシック" charset="0"/>
                <a:cs typeface="+mn-cs"/>
              </a:rPr>
              <a:t>Red rectangles</a:t>
            </a:r>
            <a:r>
              <a:rPr lang="en-US" sz="1400" b="0" i="0" kern="1200" dirty="0">
                <a:solidFill>
                  <a:schemeClr val="tx1"/>
                </a:solidFill>
                <a:effectLst/>
                <a:latin typeface="Arial" charset="0"/>
                <a:ea typeface="ＭＳ Ｐゴシック" charset="0"/>
                <a:cs typeface="+mn-cs"/>
              </a:rPr>
              <a:t> represent the newly identified genetic loci found in this work, and </a:t>
            </a:r>
            <a:r>
              <a:rPr lang="en-US" sz="1400" b="1" i="0" u="sng" kern="1200" dirty="0">
                <a:solidFill>
                  <a:schemeClr val="tx1"/>
                </a:solidFill>
                <a:effectLst/>
                <a:latin typeface="Arial" charset="0"/>
                <a:ea typeface="ＭＳ Ｐゴシック" charset="0"/>
                <a:cs typeface="+mn-cs"/>
              </a:rPr>
              <a:t>blue rectangles</a:t>
            </a:r>
            <a:r>
              <a:rPr lang="en-US" sz="1400" b="0" i="0" kern="1200" dirty="0">
                <a:solidFill>
                  <a:schemeClr val="tx1"/>
                </a:solidFill>
                <a:effectLst/>
                <a:latin typeface="Arial" charset="0"/>
                <a:ea typeface="ＭＳ Ｐゴシック" charset="0"/>
                <a:cs typeface="+mn-cs"/>
              </a:rPr>
              <a:t> indicate loci that were previously identified. The genes are categorized by the lead trait associations given in </a:t>
            </a:r>
            <a:r>
              <a:rPr lang="en-US" sz="1400" b="0" i="0" kern="1200" dirty="0">
                <a:solidFill>
                  <a:schemeClr val="tx1"/>
                </a:solidFill>
                <a:effectLst/>
                <a:latin typeface="Arial" charset="0"/>
                <a:ea typeface="ＭＳ Ｐゴシック" charset="0"/>
                <a:cs typeface="+mn-cs"/>
                <a:hlinkClick r:id="rId4"/>
              </a:rPr>
              <a:t>Tables 2</a:t>
            </a:r>
            <a:r>
              <a:rPr lang="en-US" sz="1400" b="0" i="0" kern="1200" dirty="0">
                <a:solidFill>
                  <a:schemeClr val="tx1"/>
                </a:solidFill>
                <a:effectLst/>
                <a:latin typeface="Arial" charset="0"/>
                <a:ea typeface="ＭＳ Ｐゴシック" charset="0"/>
                <a:cs typeface="+mn-cs"/>
              </a:rPr>
              <a:t> and </a:t>
            </a:r>
            <a:r>
              <a:rPr lang="en-US" sz="1400" b="0" i="0" u="none" strike="noStrike" kern="1200" dirty="0">
                <a:solidFill>
                  <a:schemeClr val="tx1"/>
                </a:solidFill>
                <a:effectLst/>
                <a:latin typeface="Arial" charset="0"/>
                <a:ea typeface="ＭＳ Ｐゴシック" charset="0"/>
                <a:cs typeface="+mn-cs"/>
                <a:hlinkClick r:id="rId5"/>
              </a:rPr>
              <a:t>​and3.</a:t>
            </a:r>
            <a:r>
              <a:rPr lang="en-US" sz="1400" b="0" i="0" kern="1200" dirty="0">
                <a:solidFill>
                  <a:schemeClr val="tx1"/>
                </a:solidFill>
                <a:effectLst/>
                <a:latin typeface="Arial" charset="0"/>
                <a:ea typeface="ＭＳ Ｐゴシック" charset="0"/>
                <a:cs typeface="+mn-cs"/>
                <a:hlinkClick r:id="rId5"/>
              </a:rPr>
              <a:t>3</a:t>
            </a:r>
            <a:r>
              <a:rPr lang="en-US" sz="1400" b="0" i="0" kern="1200" dirty="0">
                <a:solidFill>
                  <a:schemeClr val="tx1"/>
                </a:solidFill>
                <a:effectLst/>
                <a:latin typeface="Arial" charset="0"/>
                <a:ea typeface="ＭＳ Ｐゴシック" charset="0"/>
                <a:cs typeface="+mn-cs"/>
              </a:rPr>
              <a:t>. In particular, </a:t>
            </a:r>
            <a:r>
              <a:rPr lang="en-US" sz="1400" b="0" i="1" kern="1200" dirty="0">
                <a:solidFill>
                  <a:schemeClr val="tx1"/>
                </a:solidFill>
                <a:effectLst/>
                <a:latin typeface="Arial" charset="0"/>
                <a:ea typeface="ＭＳ Ｐゴシック" charset="0"/>
                <a:cs typeface="+mn-cs"/>
              </a:rPr>
              <a:t>ALB</a:t>
            </a:r>
            <a:r>
              <a:rPr lang="en-US" sz="1400" b="0" i="0" kern="1200" dirty="0">
                <a:solidFill>
                  <a:schemeClr val="tx1"/>
                </a:solidFill>
                <a:effectLst/>
                <a:latin typeface="Arial" charset="0"/>
                <a:ea typeface="ＭＳ Ｐゴシック" charset="0"/>
                <a:cs typeface="+mn-cs"/>
              </a:rPr>
              <a:t> and </a:t>
            </a:r>
            <a:r>
              <a:rPr lang="en-US" sz="1400" b="0" i="1" kern="1200" dirty="0">
                <a:solidFill>
                  <a:schemeClr val="tx1"/>
                </a:solidFill>
                <a:effectLst/>
                <a:latin typeface="Arial" charset="0"/>
                <a:ea typeface="ＭＳ Ｐゴシック" charset="0"/>
                <a:cs typeface="+mn-cs"/>
              </a:rPr>
              <a:t>FCGR2B</a:t>
            </a:r>
            <a:r>
              <a:rPr lang="en-US" sz="1400" b="0" i="0" kern="1200" dirty="0">
                <a:solidFill>
                  <a:schemeClr val="tx1"/>
                </a:solidFill>
                <a:effectLst/>
                <a:latin typeface="Arial" charset="0"/>
                <a:ea typeface="ＭＳ Ｐゴシック" charset="0"/>
                <a:cs typeface="+mn-cs"/>
              </a:rPr>
              <a:t> were associated with serum cholesterol, </a:t>
            </a:r>
            <a:r>
              <a:rPr lang="en-US" sz="1400" b="0" i="1" kern="1200" dirty="0">
                <a:solidFill>
                  <a:schemeClr val="tx1"/>
                </a:solidFill>
                <a:effectLst/>
                <a:latin typeface="Arial" charset="0"/>
                <a:ea typeface="ＭＳ Ｐゴシック" charset="0"/>
                <a:cs typeface="+mn-cs"/>
              </a:rPr>
              <a:t>PPP1R11</a:t>
            </a:r>
            <a:r>
              <a:rPr lang="en-US" sz="1400" b="0" i="0" kern="1200" dirty="0">
                <a:solidFill>
                  <a:schemeClr val="tx1"/>
                </a:solidFill>
                <a:effectLst/>
                <a:latin typeface="Arial" charset="0"/>
                <a:ea typeface="ＭＳ Ｐゴシック" charset="0"/>
                <a:cs typeface="+mn-cs"/>
              </a:rPr>
              <a:t> with very high VLDL measures, </a:t>
            </a:r>
            <a:r>
              <a:rPr lang="en-US" sz="1400" b="0" i="1" kern="1200" dirty="0">
                <a:solidFill>
                  <a:schemeClr val="tx1"/>
                </a:solidFill>
                <a:effectLst/>
                <a:latin typeface="Arial" charset="0"/>
                <a:ea typeface="ＭＳ Ｐゴシック" charset="0"/>
                <a:cs typeface="+mn-cs"/>
              </a:rPr>
              <a:t>CPT1A</a:t>
            </a:r>
            <a:r>
              <a:rPr lang="en-US" sz="1400" b="0" i="0" kern="1200" dirty="0">
                <a:solidFill>
                  <a:schemeClr val="tx1"/>
                </a:solidFill>
                <a:effectLst/>
                <a:latin typeface="Arial" charset="0"/>
                <a:ea typeface="ＭＳ Ｐゴシック" charset="0"/>
                <a:cs typeface="+mn-cs"/>
              </a:rPr>
              <a:t> with the LA/PUFA ratio, </a:t>
            </a:r>
            <a:r>
              <a:rPr lang="en-US" sz="1400" b="0" i="1" kern="1200" dirty="0">
                <a:solidFill>
                  <a:schemeClr val="tx1"/>
                </a:solidFill>
                <a:effectLst/>
                <a:latin typeface="Arial" charset="0"/>
                <a:ea typeface="ＭＳ Ｐゴシック" charset="0"/>
                <a:cs typeface="+mn-cs"/>
              </a:rPr>
              <a:t>SLC25A1</a:t>
            </a:r>
            <a:r>
              <a:rPr lang="en-US" sz="1400" b="0" i="0" kern="1200" dirty="0">
                <a:solidFill>
                  <a:schemeClr val="tx1"/>
                </a:solidFill>
                <a:effectLst/>
                <a:latin typeface="Arial" charset="0"/>
                <a:ea typeface="ＭＳ Ｐゴシック" charset="0"/>
                <a:cs typeface="+mn-cs"/>
              </a:rPr>
              <a:t> with citrate, </a:t>
            </a:r>
            <a:r>
              <a:rPr lang="en-US" sz="1400" b="0" i="1" kern="1200" dirty="0">
                <a:solidFill>
                  <a:schemeClr val="tx1"/>
                </a:solidFill>
                <a:effectLst/>
                <a:latin typeface="Arial" charset="0"/>
                <a:ea typeface="ＭＳ Ｐゴシック" charset="0"/>
                <a:cs typeface="+mn-cs"/>
              </a:rPr>
              <a:t>F12</a:t>
            </a:r>
            <a:r>
              <a:rPr lang="en-US" sz="1400" b="0" i="0" kern="1200" dirty="0">
                <a:solidFill>
                  <a:schemeClr val="tx1"/>
                </a:solidFill>
                <a:effectLst/>
                <a:latin typeface="Arial" charset="0"/>
                <a:ea typeface="ＭＳ Ｐゴシック" charset="0"/>
                <a:cs typeface="+mn-cs"/>
              </a:rPr>
              <a:t> with phenylalanine, </a:t>
            </a:r>
            <a:r>
              <a:rPr lang="en-US" sz="1400" b="0" i="1" kern="1200" dirty="0">
                <a:solidFill>
                  <a:schemeClr val="tx1"/>
                </a:solidFill>
                <a:effectLst/>
                <a:latin typeface="Arial" charset="0"/>
                <a:ea typeface="ＭＳ Ｐゴシック" charset="0"/>
                <a:cs typeface="+mn-cs"/>
              </a:rPr>
              <a:t>TAT</a:t>
            </a:r>
            <a:r>
              <a:rPr lang="en-US" sz="1400" b="0" i="0" kern="1200" dirty="0">
                <a:solidFill>
                  <a:schemeClr val="tx1"/>
                </a:solidFill>
                <a:effectLst/>
                <a:latin typeface="Arial" charset="0"/>
                <a:ea typeface="ＭＳ Ｐゴシック" charset="0"/>
                <a:cs typeface="+mn-cs"/>
              </a:rPr>
              <a:t> with tyrosine, </a:t>
            </a:r>
            <a:r>
              <a:rPr lang="en-US" sz="1400" b="0" i="1" kern="1200" dirty="0">
                <a:solidFill>
                  <a:schemeClr val="tx1"/>
                </a:solidFill>
                <a:effectLst/>
                <a:latin typeface="Arial" charset="0"/>
                <a:ea typeface="ＭＳ Ｐゴシック" charset="0"/>
                <a:cs typeface="+mn-cs"/>
              </a:rPr>
              <a:t>DHDPSL</a:t>
            </a:r>
            <a:r>
              <a:rPr lang="en-US" sz="1400" b="0" i="0" kern="1200" dirty="0">
                <a:solidFill>
                  <a:schemeClr val="tx1"/>
                </a:solidFill>
                <a:effectLst/>
                <a:latin typeface="Arial" charset="0"/>
                <a:ea typeface="ＭＳ Ｐゴシック" charset="0"/>
                <a:cs typeface="+mn-cs"/>
              </a:rPr>
              <a:t> with glutamine, </a:t>
            </a:r>
            <a:r>
              <a:rPr lang="en-US" sz="1400" b="0" i="1" kern="1200" dirty="0">
                <a:solidFill>
                  <a:schemeClr val="tx1"/>
                </a:solidFill>
                <a:effectLst/>
                <a:latin typeface="Arial" charset="0"/>
                <a:ea typeface="ＭＳ Ｐゴシック" charset="0"/>
                <a:cs typeface="+mn-cs"/>
              </a:rPr>
              <a:t>SLC1A4</a:t>
            </a:r>
            <a:r>
              <a:rPr lang="en-US" sz="1400" b="0" i="0" kern="1200" dirty="0">
                <a:solidFill>
                  <a:schemeClr val="tx1"/>
                </a:solidFill>
                <a:effectLst/>
                <a:latin typeface="Arial" charset="0"/>
                <a:ea typeface="ＭＳ Ｐゴシック" charset="0"/>
                <a:cs typeface="+mn-cs"/>
              </a:rPr>
              <a:t> with </a:t>
            </a:r>
            <a:r>
              <a:rPr lang="en-US" sz="1400" b="0" i="0" kern="1200" dirty="0" err="1">
                <a:solidFill>
                  <a:schemeClr val="tx1"/>
                </a:solidFill>
                <a:effectLst/>
                <a:latin typeface="Arial" charset="0"/>
                <a:ea typeface="ＭＳ Ｐゴシック" charset="0"/>
                <a:cs typeface="+mn-cs"/>
              </a:rPr>
              <a:t>valine</a:t>
            </a:r>
            <a:r>
              <a:rPr lang="en-US" sz="1400" b="0" i="0" kern="1200" dirty="0">
                <a:solidFill>
                  <a:schemeClr val="tx1"/>
                </a:solidFill>
                <a:effectLst/>
                <a:latin typeface="Arial" charset="0"/>
                <a:ea typeface="ＭＳ Ｐゴシック" charset="0"/>
                <a:cs typeface="+mn-cs"/>
              </a:rPr>
              <a:t> and </a:t>
            </a:r>
            <a:r>
              <a:rPr lang="en-US" sz="1400" b="0" i="1" kern="1200" dirty="0">
                <a:solidFill>
                  <a:schemeClr val="tx1"/>
                </a:solidFill>
                <a:effectLst/>
                <a:latin typeface="Arial" charset="0"/>
                <a:ea typeface="ＭＳ Ｐゴシック" charset="0"/>
                <a:cs typeface="+mn-cs"/>
              </a:rPr>
              <a:t>PPM1K</a:t>
            </a:r>
            <a:r>
              <a:rPr lang="en-US" sz="1400" b="0" i="0" kern="1200" dirty="0">
                <a:solidFill>
                  <a:schemeClr val="tx1"/>
                </a:solidFill>
                <a:effectLst/>
                <a:latin typeface="Arial" charset="0"/>
                <a:ea typeface="ＭＳ Ｐゴシック" charset="0"/>
                <a:cs typeface="+mn-cs"/>
              </a:rPr>
              <a:t> and </a:t>
            </a:r>
            <a:r>
              <a:rPr lang="en-US" sz="1400" b="0" i="1" kern="1200" dirty="0">
                <a:solidFill>
                  <a:schemeClr val="tx1"/>
                </a:solidFill>
                <a:effectLst/>
                <a:latin typeface="Arial" charset="0"/>
                <a:ea typeface="ＭＳ Ｐゴシック" charset="0"/>
                <a:cs typeface="+mn-cs"/>
              </a:rPr>
              <a:t>SLC2A4</a:t>
            </a:r>
            <a:r>
              <a:rPr lang="en-US" sz="1400" b="0" i="0" kern="1200" dirty="0">
                <a:solidFill>
                  <a:schemeClr val="tx1"/>
                </a:solidFill>
                <a:effectLst/>
                <a:latin typeface="Arial" charset="0"/>
                <a:ea typeface="ＭＳ Ｐゴシック" charset="0"/>
                <a:cs typeface="+mn-cs"/>
              </a:rPr>
              <a:t> with Fischer’s ratio.</a:t>
            </a:r>
            <a:endParaRPr lang="en-GB" dirty="0"/>
          </a:p>
        </p:txBody>
      </p:sp>
      <p:sp>
        <p:nvSpPr>
          <p:cNvPr id="4" name="Slide Number Placeholder 3"/>
          <p:cNvSpPr>
            <a:spLocks noGrp="1"/>
          </p:cNvSpPr>
          <p:nvPr>
            <p:ph type="sldNum" sz="quarter" idx="10"/>
          </p:nvPr>
        </p:nvSpPr>
        <p:spPr/>
        <p:txBody>
          <a:bodyPr/>
          <a:lstStyle/>
          <a:p>
            <a:fld id="{92BE362E-78BA-324A-8038-5482DADFDF7D}" type="slidenum">
              <a:rPr lang="en-GB" smtClean="0"/>
              <a:pPr/>
              <a:t>33</a:t>
            </a:fld>
            <a:endParaRPr lang="en-GB" sz="1200">
              <a:latin typeface="Times" charset="0"/>
            </a:endParaRPr>
          </a:p>
        </p:txBody>
      </p:sp>
    </p:spTree>
    <p:extLst>
      <p:ext uri="{BB962C8B-B14F-4D97-AF65-F5344CB8AC3E}">
        <p14:creationId xmlns:p14="http://schemas.microsoft.com/office/powerpoint/2010/main" val="30862837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b="0" i="0" kern="1200" dirty="0">
                <a:solidFill>
                  <a:schemeClr val="tx1"/>
                </a:solidFill>
                <a:effectLst/>
                <a:latin typeface="Arial" charset="0"/>
                <a:ea typeface="ＭＳ Ｐゴシック" charset="0"/>
                <a:cs typeface="+mn-cs"/>
              </a:rPr>
              <a:t>Nat Genet. 2012 Jan 29; 44(3): 269–276.</a:t>
            </a:r>
          </a:p>
          <a:p>
            <a:r>
              <a:rPr lang="en-US" sz="1400" b="0" i="0" kern="1200" dirty="0">
                <a:solidFill>
                  <a:schemeClr val="tx1"/>
                </a:solidFill>
                <a:effectLst/>
                <a:latin typeface="Arial" charset="0"/>
                <a:ea typeface="ＭＳ Ｐゴシック" charset="0"/>
                <a:cs typeface="+mn-cs"/>
              </a:rPr>
              <a:t>Published online 2012 Jan 29. </a:t>
            </a:r>
            <a:r>
              <a:rPr lang="en-US" sz="1400" b="0" i="0" kern="1200" dirty="0" err="1">
                <a:solidFill>
                  <a:schemeClr val="tx1"/>
                </a:solidFill>
                <a:effectLst/>
                <a:latin typeface="Arial" charset="0"/>
                <a:ea typeface="ＭＳ Ｐゴシック" charset="0"/>
                <a:cs typeface="+mn-cs"/>
              </a:rPr>
              <a:t>doi</a:t>
            </a:r>
            <a:r>
              <a:rPr lang="en-US" sz="1400" b="0" i="0" kern="1200" dirty="0">
                <a:solidFill>
                  <a:schemeClr val="tx1"/>
                </a:solidFill>
                <a:effectLst/>
                <a:latin typeface="Arial" charset="0"/>
                <a:ea typeface="ＭＳ Ｐゴシック" charset="0"/>
                <a:cs typeface="+mn-cs"/>
              </a:rPr>
              <a:t>:  </a:t>
            </a:r>
            <a:r>
              <a:rPr lang="en-US" sz="1400" b="0" i="0" kern="1200" dirty="0">
                <a:solidFill>
                  <a:schemeClr val="tx1"/>
                </a:solidFill>
                <a:effectLst/>
                <a:latin typeface="Arial" charset="0"/>
                <a:ea typeface="ＭＳ Ｐゴシック" charset="0"/>
                <a:cs typeface="+mn-cs"/>
                <a:hlinkClick r:id="rId3"/>
              </a:rPr>
              <a:t>10.1038/ng.1073</a:t>
            </a:r>
            <a:endParaRPr lang="en-US" sz="1400" b="0" i="0" kern="1200" dirty="0">
              <a:solidFill>
                <a:schemeClr val="tx1"/>
              </a:solidFill>
              <a:effectLst/>
              <a:latin typeface="Arial" charset="0"/>
              <a:ea typeface="ＭＳ Ｐゴシック" charset="0"/>
              <a:cs typeface="+mn-cs"/>
            </a:endParaRPr>
          </a:p>
          <a:p>
            <a:endParaRPr lang="en-US" sz="1400" b="0" i="0" kern="1200" dirty="0">
              <a:solidFill>
                <a:schemeClr val="tx1"/>
              </a:solidFill>
              <a:effectLst/>
              <a:latin typeface="Arial" charset="0"/>
              <a:ea typeface="ＭＳ Ｐゴシック" charset="0"/>
              <a:cs typeface="+mn-cs"/>
            </a:endParaRPr>
          </a:p>
          <a:p>
            <a:r>
              <a:rPr lang="en-US" sz="1400" b="1" i="1" kern="1200" dirty="0">
                <a:solidFill>
                  <a:schemeClr val="tx1"/>
                </a:solidFill>
                <a:effectLst/>
                <a:latin typeface="Arial" charset="0"/>
                <a:ea typeface="ＭＳ Ｐゴシック" charset="0"/>
                <a:cs typeface="+mn-cs"/>
              </a:rPr>
              <a:t>Overall summary of basic metabolism, key constituents of the NMR-measurable serum </a:t>
            </a:r>
            <a:r>
              <a:rPr lang="en-US" sz="1400" b="1" i="1" kern="1200" dirty="0" err="1">
                <a:solidFill>
                  <a:schemeClr val="tx1"/>
                </a:solidFill>
                <a:effectLst/>
                <a:latin typeface="Arial" charset="0"/>
                <a:ea typeface="ＭＳ Ｐゴシック" charset="0"/>
                <a:cs typeface="+mn-cs"/>
              </a:rPr>
              <a:t>metabolome</a:t>
            </a:r>
            <a:r>
              <a:rPr lang="en-US" sz="1400" b="1" i="1" kern="1200" dirty="0">
                <a:solidFill>
                  <a:schemeClr val="tx1"/>
                </a:solidFill>
                <a:effectLst/>
                <a:latin typeface="Arial" charset="0"/>
                <a:ea typeface="ＭＳ Ｐゴシック" charset="0"/>
                <a:cs typeface="+mn-cs"/>
              </a:rPr>
              <a:t> and associated genetic loci.</a:t>
            </a:r>
            <a:r>
              <a:rPr lang="en-US" sz="1400" b="0" i="0" kern="1200" dirty="0">
                <a:solidFill>
                  <a:schemeClr val="tx1"/>
                </a:solidFill>
                <a:effectLst/>
                <a:latin typeface="Arial" charset="0"/>
                <a:ea typeface="ＭＳ Ｐゴシック" charset="0"/>
                <a:cs typeface="+mn-cs"/>
              </a:rPr>
              <a:t> The green shapes represent various dietary ingredients and systemic metabolic measures reflecting human body functions. A key selection of metabolites quantified in each metabolic category is given. </a:t>
            </a:r>
            <a:r>
              <a:rPr lang="en-US" sz="1400" b="1" i="0" u="sng" kern="1200" dirty="0">
                <a:solidFill>
                  <a:schemeClr val="tx1"/>
                </a:solidFill>
                <a:effectLst/>
                <a:latin typeface="Arial" charset="0"/>
                <a:ea typeface="ＭＳ Ｐゴシック" charset="0"/>
                <a:cs typeface="+mn-cs"/>
              </a:rPr>
              <a:t>Red rectangles</a:t>
            </a:r>
            <a:r>
              <a:rPr lang="en-US" sz="1400" b="0" i="0" kern="1200" dirty="0">
                <a:solidFill>
                  <a:schemeClr val="tx1"/>
                </a:solidFill>
                <a:effectLst/>
                <a:latin typeface="Arial" charset="0"/>
                <a:ea typeface="ＭＳ Ｐゴシック" charset="0"/>
                <a:cs typeface="+mn-cs"/>
              </a:rPr>
              <a:t> represent the newly identified genetic loci found in this work, and </a:t>
            </a:r>
            <a:r>
              <a:rPr lang="en-US" sz="1400" b="1" i="0" u="sng" kern="1200" dirty="0">
                <a:solidFill>
                  <a:schemeClr val="tx1"/>
                </a:solidFill>
                <a:effectLst/>
                <a:latin typeface="Arial" charset="0"/>
                <a:ea typeface="ＭＳ Ｐゴシック" charset="0"/>
                <a:cs typeface="+mn-cs"/>
              </a:rPr>
              <a:t>blue rectangles</a:t>
            </a:r>
            <a:r>
              <a:rPr lang="en-US" sz="1400" b="0" i="0" kern="1200" dirty="0">
                <a:solidFill>
                  <a:schemeClr val="tx1"/>
                </a:solidFill>
                <a:effectLst/>
                <a:latin typeface="Arial" charset="0"/>
                <a:ea typeface="ＭＳ Ｐゴシック" charset="0"/>
                <a:cs typeface="+mn-cs"/>
              </a:rPr>
              <a:t> indicate loci that were previously identified. The genes are categorized by the lead trait associations given in </a:t>
            </a:r>
            <a:r>
              <a:rPr lang="en-US" sz="1400" b="0" i="0" kern="1200" dirty="0">
                <a:solidFill>
                  <a:schemeClr val="tx1"/>
                </a:solidFill>
                <a:effectLst/>
                <a:latin typeface="Arial" charset="0"/>
                <a:ea typeface="ＭＳ Ｐゴシック" charset="0"/>
                <a:cs typeface="+mn-cs"/>
                <a:hlinkClick r:id="rId4"/>
              </a:rPr>
              <a:t>Tables 2</a:t>
            </a:r>
            <a:r>
              <a:rPr lang="en-US" sz="1400" b="0" i="0" kern="1200" dirty="0">
                <a:solidFill>
                  <a:schemeClr val="tx1"/>
                </a:solidFill>
                <a:effectLst/>
                <a:latin typeface="Arial" charset="0"/>
                <a:ea typeface="ＭＳ Ｐゴシック" charset="0"/>
                <a:cs typeface="+mn-cs"/>
              </a:rPr>
              <a:t> and </a:t>
            </a:r>
            <a:r>
              <a:rPr lang="en-US" sz="1400" b="0" i="0" u="none" strike="noStrike" kern="1200" dirty="0">
                <a:solidFill>
                  <a:schemeClr val="tx1"/>
                </a:solidFill>
                <a:effectLst/>
                <a:latin typeface="Arial" charset="0"/>
                <a:ea typeface="ＭＳ Ｐゴシック" charset="0"/>
                <a:cs typeface="+mn-cs"/>
                <a:hlinkClick r:id="rId5"/>
              </a:rPr>
              <a:t>​and3.</a:t>
            </a:r>
            <a:r>
              <a:rPr lang="en-US" sz="1400" b="0" i="0" kern="1200" dirty="0">
                <a:solidFill>
                  <a:schemeClr val="tx1"/>
                </a:solidFill>
                <a:effectLst/>
                <a:latin typeface="Arial" charset="0"/>
                <a:ea typeface="ＭＳ Ｐゴシック" charset="0"/>
                <a:cs typeface="+mn-cs"/>
                <a:hlinkClick r:id="rId5"/>
              </a:rPr>
              <a:t>3</a:t>
            </a:r>
            <a:r>
              <a:rPr lang="en-US" sz="1400" b="0" i="0" kern="1200" dirty="0">
                <a:solidFill>
                  <a:schemeClr val="tx1"/>
                </a:solidFill>
                <a:effectLst/>
                <a:latin typeface="Arial" charset="0"/>
                <a:ea typeface="ＭＳ Ｐゴシック" charset="0"/>
                <a:cs typeface="+mn-cs"/>
              </a:rPr>
              <a:t>. In particular, </a:t>
            </a:r>
            <a:r>
              <a:rPr lang="en-US" sz="1400" b="0" i="1" kern="1200" dirty="0">
                <a:solidFill>
                  <a:schemeClr val="tx1"/>
                </a:solidFill>
                <a:effectLst/>
                <a:latin typeface="Arial" charset="0"/>
                <a:ea typeface="ＭＳ Ｐゴシック" charset="0"/>
                <a:cs typeface="+mn-cs"/>
              </a:rPr>
              <a:t>ALB</a:t>
            </a:r>
            <a:r>
              <a:rPr lang="en-US" sz="1400" b="0" i="0" kern="1200" dirty="0">
                <a:solidFill>
                  <a:schemeClr val="tx1"/>
                </a:solidFill>
                <a:effectLst/>
                <a:latin typeface="Arial" charset="0"/>
                <a:ea typeface="ＭＳ Ｐゴシック" charset="0"/>
                <a:cs typeface="+mn-cs"/>
              </a:rPr>
              <a:t> and </a:t>
            </a:r>
            <a:r>
              <a:rPr lang="en-US" sz="1400" b="0" i="1" kern="1200" dirty="0">
                <a:solidFill>
                  <a:schemeClr val="tx1"/>
                </a:solidFill>
                <a:effectLst/>
                <a:latin typeface="Arial" charset="0"/>
                <a:ea typeface="ＭＳ Ｐゴシック" charset="0"/>
                <a:cs typeface="+mn-cs"/>
              </a:rPr>
              <a:t>FCGR2B</a:t>
            </a:r>
            <a:r>
              <a:rPr lang="en-US" sz="1400" b="0" i="0" kern="1200" dirty="0">
                <a:solidFill>
                  <a:schemeClr val="tx1"/>
                </a:solidFill>
                <a:effectLst/>
                <a:latin typeface="Arial" charset="0"/>
                <a:ea typeface="ＭＳ Ｐゴシック" charset="0"/>
                <a:cs typeface="+mn-cs"/>
              </a:rPr>
              <a:t> were associated with serum cholesterol, </a:t>
            </a:r>
            <a:r>
              <a:rPr lang="en-US" sz="1400" b="0" i="1" kern="1200" dirty="0">
                <a:solidFill>
                  <a:schemeClr val="tx1"/>
                </a:solidFill>
                <a:effectLst/>
                <a:latin typeface="Arial" charset="0"/>
                <a:ea typeface="ＭＳ Ｐゴシック" charset="0"/>
                <a:cs typeface="+mn-cs"/>
              </a:rPr>
              <a:t>PPP1R11</a:t>
            </a:r>
            <a:r>
              <a:rPr lang="en-US" sz="1400" b="0" i="0" kern="1200" dirty="0">
                <a:solidFill>
                  <a:schemeClr val="tx1"/>
                </a:solidFill>
                <a:effectLst/>
                <a:latin typeface="Arial" charset="0"/>
                <a:ea typeface="ＭＳ Ｐゴシック" charset="0"/>
                <a:cs typeface="+mn-cs"/>
              </a:rPr>
              <a:t> with very high VLDL measures, </a:t>
            </a:r>
            <a:r>
              <a:rPr lang="en-US" sz="1400" b="0" i="1" kern="1200" dirty="0">
                <a:solidFill>
                  <a:schemeClr val="tx1"/>
                </a:solidFill>
                <a:effectLst/>
                <a:latin typeface="Arial" charset="0"/>
                <a:ea typeface="ＭＳ Ｐゴシック" charset="0"/>
                <a:cs typeface="+mn-cs"/>
              </a:rPr>
              <a:t>CPT1A</a:t>
            </a:r>
            <a:r>
              <a:rPr lang="en-US" sz="1400" b="0" i="0" kern="1200" dirty="0">
                <a:solidFill>
                  <a:schemeClr val="tx1"/>
                </a:solidFill>
                <a:effectLst/>
                <a:latin typeface="Arial" charset="0"/>
                <a:ea typeface="ＭＳ Ｐゴシック" charset="0"/>
                <a:cs typeface="+mn-cs"/>
              </a:rPr>
              <a:t> with the LA/PUFA ratio, </a:t>
            </a:r>
            <a:r>
              <a:rPr lang="en-US" sz="1400" b="0" i="1" kern="1200" dirty="0">
                <a:solidFill>
                  <a:schemeClr val="tx1"/>
                </a:solidFill>
                <a:effectLst/>
                <a:latin typeface="Arial" charset="0"/>
                <a:ea typeface="ＭＳ Ｐゴシック" charset="0"/>
                <a:cs typeface="+mn-cs"/>
              </a:rPr>
              <a:t>SLC25A1</a:t>
            </a:r>
            <a:r>
              <a:rPr lang="en-US" sz="1400" b="0" i="0" kern="1200" dirty="0">
                <a:solidFill>
                  <a:schemeClr val="tx1"/>
                </a:solidFill>
                <a:effectLst/>
                <a:latin typeface="Arial" charset="0"/>
                <a:ea typeface="ＭＳ Ｐゴシック" charset="0"/>
                <a:cs typeface="+mn-cs"/>
              </a:rPr>
              <a:t> with citrate, </a:t>
            </a:r>
            <a:r>
              <a:rPr lang="en-US" sz="1400" b="0" i="1" kern="1200" dirty="0">
                <a:solidFill>
                  <a:schemeClr val="tx1"/>
                </a:solidFill>
                <a:effectLst/>
                <a:latin typeface="Arial" charset="0"/>
                <a:ea typeface="ＭＳ Ｐゴシック" charset="0"/>
                <a:cs typeface="+mn-cs"/>
              </a:rPr>
              <a:t>F12</a:t>
            </a:r>
            <a:r>
              <a:rPr lang="en-US" sz="1400" b="0" i="0" kern="1200" dirty="0">
                <a:solidFill>
                  <a:schemeClr val="tx1"/>
                </a:solidFill>
                <a:effectLst/>
                <a:latin typeface="Arial" charset="0"/>
                <a:ea typeface="ＭＳ Ｐゴシック" charset="0"/>
                <a:cs typeface="+mn-cs"/>
              </a:rPr>
              <a:t> with phenylalanine, </a:t>
            </a:r>
            <a:r>
              <a:rPr lang="en-US" sz="1400" b="0" i="1" kern="1200" dirty="0">
                <a:solidFill>
                  <a:schemeClr val="tx1"/>
                </a:solidFill>
                <a:effectLst/>
                <a:latin typeface="Arial" charset="0"/>
                <a:ea typeface="ＭＳ Ｐゴシック" charset="0"/>
                <a:cs typeface="+mn-cs"/>
              </a:rPr>
              <a:t>TAT</a:t>
            </a:r>
            <a:r>
              <a:rPr lang="en-US" sz="1400" b="0" i="0" kern="1200" dirty="0">
                <a:solidFill>
                  <a:schemeClr val="tx1"/>
                </a:solidFill>
                <a:effectLst/>
                <a:latin typeface="Arial" charset="0"/>
                <a:ea typeface="ＭＳ Ｐゴシック" charset="0"/>
                <a:cs typeface="+mn-cs"/>
              </a:rPr>
              <a:t> with tyrosine, </a:t>
            </a:r>
            <a:r>
              <a:rPr lang="en-US" sz="1400" b="0" i="1" kern="1200" dirty="0">
                <a:solidFill>
                  <a:schemeClr val="tx1"/>
                </a:solidFill>
                <a:effectLst/>
                <a:latin typeface="Arial" charset="0"/>
                <a:ea typeface="ＭＳ Ｐゴシック" charset="0"/>
                <a:cs typeface="+mn-cs"/>
              </a:rPr>
              <a:t>DHDPSL</a:t>
            </a:r>
            <a:r>
              <a:rPr lang="en-US" sz="1400" b="0" i="0" kern="1200" dirty="0">
                <a:solidFill>
                  <a:schemeClr val="tx1"/>
                </a:solidFill>
                <a:effectLst/>
                <a:latin typeface="Arial" charset="0"/>
                <a:ea typeface="ＭＳ Ｐゴシック" charset="0"/>
                <a:cs typeface="+mn-cs"/>
              </a:rPr>
              <a:t> with glutamine, </a:t>
            </a:r>
            <a:r>
              <a:rPr lang="en-US" sz="1400" b="0" i="1" kern="1200" dirty="0">
                <a:solidFill>
                  <a:schemeClr val="tx1"/>
                </a:solidFill>
                <a:effectLst/>
                <a:latin typeface="Arial" charset="0"/>
                <a:ea typeface="ＭＳ Ｐゴシック" charset="0"/>
                <a:cs typeface="+mn-cs"/>
              </a:rPr>
              <a:t>SLC1A4</a:t>
            </a:r>
            <a:r>
              <a:rPr lang="en-US" sz="1400" b="0" i="0" kern="1200" dirty="0">
                <a:solidFill>
                  <a:schemeClr val="tx1"/>
                </a:solidFill>
                <a:effectLst/>
                <a:latin typeface="Arial" charset="0"/>
                <a:ea typeface="ＭＳ Ｐゴシック" charset="0"/>
                <a:cs typeface="+mn-cs"/>
              </a:rPr>
              <a:t> with </a:t>
            </a:r>
            <a:r>
              <a:rPr lang="en-US" sz="1400" b="0" i="0" kern="1200" dirty="0" err="1">
                <a:solidFill>
                  <a:schemeClr val="tx1"/>
                </a:solidFill>
                <a:effectLst/>
                <a:latin typeface="Arial" charset="0"/>
                <a:ea typeface="ＭＳ Ｐゴシック" charset="0"/>
                <a:cs typeface="+mn-cs"/>
              </a:rPr>
              <a:t>valine</a:t>
            </a:r>
            <a:r>
              <a:rPr lang="en-US" sz="1400" b="0" i="0" kern="1200" dirty="0">
                <a:solidFill>
                  <a:schemeClr val="tx1"/>
                </a:solidFill>
                <a:effectLst/>
                <a:latin typeface="Arial" charset="0"/>
                <a:ea typeface="ＭＳ Ｐゴシック" charset="0"/>
                <a:cs typeface="+mn-cs"/>
              </a:rPr>
              <a:t> and </a:t>
            </a:r>
            <a:r>
              <a:rPr lang="en-US" sz="1400" b="0" i="1" kern="1200" dirty="0">
                <a:solidFill>
                  <a:schemeClr val="tx1"/>
                </a:solidFill>
                <a:effectLst/>
                <a:latin typeface="Arial" charset="0"/>
                <a:ea typeface="ＭＳ Ｐゴシック" charset="0"/>
                <a:cs typeface="+mn-cs"/>
              </a:rPr>
              <a:t>PPM1K</a:t>
            </a:r>
            <a:r>
              <a:rPr lang="en-US" sz="1400" b="0" i="0" kern="1200" dirty="0">
                <a:solidFill>
                  <a:schemeClr val="tx1"/>
                </a:solidFill>
                <a:effectLst/>
                <a:latin typeface="Arial" charset="0"/>
                <a:ea typeface="ＭＳ Ｐゴシック" charset="0"/>
                <a:cs typeface="+mn-cs"/>
              </a:rPr>
              <a:t> and </a:t>
            </a:r>
            <a:r>
              <a:rPr lang="en-US" sz="1400" b="0" i="1" kern="1200" dirty="0">
                <a:solidFill>
                  <a:schemeClr val="tx1"/>
                </a:solidFill>
                <a:effectLst/>
                <a:latin typeface="Arial" charset="0"/>
                <a:ea typeface="ＭＳ Ｐゴシック" charset="0"/>
                <a:cs typeface="+mn-cs"/>
              </a:rPr>
              <a:t>SLC2A4</a:t>
            </a:r>
            <a:r>
              <a:rPr lang="en-US" sz="1400" b="0" i="0" kern="1200" dirty="0">
                <a:solidFill>
                  <a:schemeClr val="tx1"/>
                </a:solidFill>
                <a:effectLst/>
                <a:latin typeface="Arial" charset="0"/>
                <a:ea typeface="ＭＳ Ｐゴシック" charset="0"/>
                <a:cs typeface="+mn-cs"/>
              </a:rPr>
              <a:t> with Fischer’s ratio.</a:t>
            </a:r>
            <a:endParaRPr lang="en-GB" dirty="0"/>
          </a:p>
        </p:txBody>
      </p:sp>
      <p:sp>
        <p:nvSpPr>
          <p:cNvPr id="4" name="Slide Number Placeholder 3"/>
          <p:cNvSpPr>
            <a:spLocks noGrp="1"/>
          </p:cNvSpPr>
          <p:nvPr>
            <p:ph type="sldNum" sz="quarter" idx="10"/>
          </p:nvPr>
        </p:nvSpPr>
        <p:spPr/>
        <p:txBody>
          <a:bodyPr/>
          <a:lstStyle/>
          <a:p>
            <a:fld id="{92BE362E-78BA-324A-8038-5482DADFDF7D}" type="slidenum">
              <a:rPr lang="en-GB" smtClean="0"/>
              <a:pPr/>
              <a:t>34</a:t>
            </a:fld>
            <a:endParaRPr lang="en-GB" sz="1200">
              <a:latin typeface="Times" charset="0"/>
            </a:endParaRPr>
          </a:p>
        </p:txBody>
      </p:sp>
    </p:spTree>
    <p:extLst>
      <p:ext uri="{BB962C8B-B14F-4D97-AF65-F5344CB8AC3E}">
        <p14:creationId xmlns:p14="http://schemas.microsoft.com/office/powerpoint/2010/main" val="30862837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92BE362E-78BA-324A-8038-5482DADFDF7D}" type="slidenum">
              <a:rPr lang="en-GB" smtClean="0"/>
              <a:pPr/>
              <a:t>36</a:t>
            </a:fld>
            <a:endParaRPr lang="en-GB" sz="1200">
              <a:latin typeface="Times" charset="0"/>
            </a:endParaRPr>
          </a:p>
        </p:txBody>
      </p:sp>
    </p:spTree>
    <p:extLst>
      <p:ext uri="{BB962C8B-B14F-4D97-AF65-F5344CB8AC3E}">
        <p14:creationId xmlns:p14="http://schemas.microsoft.com/office/powerpoint/2010/main" val="25496167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Metabolomics is a powerful approach because metabolites and their concentrations, unlike other "</a:t>
            </a:r>
            <a:r>
              <a:rPr lang="en-US" dirty="0" err="1"/>
              <a:t>omics</a:t>
            </a:r>
            <a:r>
              <a:rPr lang="en-US" dirty="0"/>
              <a:t>" measures, directly reflect the underlying biochemical activity and state of cells / tissues. Thus metabolomics best represents the molecular phenotype.</a:t>
            </a:r>
          </a:p>
          <a:p>
            <a:r>
              <a:rPr lang="en-GB" dirty="0"/>
              <a:t>https://www.ebi.ac.uk/training/online/course/introduction-metabolomics/what-metabolomics </a:t>
            </a:r>
          </a:p>
          <a:p>
            <a:endParaRPr lang="en-GB" dirty="0"/>
          </a:p>
        </p:txBody>
      </p:sp>
      <p:sp>
        <p:nvSpPr>
          <p:cNvPr id="4" name="Slide Number Placeholder 3"/>
          <p:cNvSpPr>
            <a:spLocks noGrp="1"/>
          </p:cNvSpPr>
          <p:nvPr>
            <p:ph type="sldNum" sz="quarter" idx="10"/>
          </p:nvPr>
        </p:nvSpPr>
        <p:spPr/>
        <p:txBody>
          <a:bodyPr/>
          <a:lstStyle/>
          <a:p>
            <a:fld id="{92BE362E-78BA-324A-8038-5482DADFDF7D}" type="slidenum">
              <a:rPr lang="en-GB" smtClean="0"/>
              <a:pPr/>
              <a:t>5</a:t>
            </a:fld>
            <a:endParaRPr lang="en-GB" sz="1200">
              <a:latin typeface="Times" charset="0"/>
            </a:endParaRPr>
          </a:p>
        </p:txBody>
      </p:sp>
    </p:spTree>
    <p:extLst>
      <p:ext uri="{BB962C8B-B14F-4D97-AF65-F5344CB8AC3E}">
        <p14:creationId xmlns:p14="http://schemas.microsoft.com/office/powerpoint/2010/main" val="42460287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https://www.ebi.ac.uk/training/online/course/introduction-metabolomics/what-metabolomics </a:t>
            </a:r>
          </a:p>
          <a:p>
            <a:r>
              <a:rPr lang="en-US" dirty="0"/>
              <a:t>The </a:t>
            </a:r>
            <a:r>
              <a:rPr lang="en-US" dirty="0" err="1"/>
              <a:t>metabolome</a:t>
            </a:r>
            <a:r>
              <a:rPr lang="en-US" dirty="0"/>
              <a:t> is the complete set of metabolites within a cell, tissue or biological sample at any given time point. </a:t>
            </a:r>
            <a:r>
              <a:rPr lang="en-US" b="1" dirty="0"/>
              <a:t>The </a:t>
            </a:r>
            <a:r>
              <a:rPr lang="en-US" b="1" dirty="0" err="1"/>
              <a:t>metabolome</a:t>
            </a:r>
            <a:r>
              <a:rPr lang="en-US" b="1" dirty="0"/>
              <a:t> is inherently very dynamic: small molecules are continuously absorbed, </a:t>
            </a:r>
            <a:r>
              <a:rPr lang="en-US" b="1" dirty="0" err="1"/>
              <a:t>synthesised</a:t>
            </a:r>
            <a:r>
              <a:rPr lang="en-US" b="1" dirty="0"/>
              <a:t>, degraded and interact with other molecules, both within and between biological systems, and with the environment (Figure 3). </a:t>
            </a:r>
          </a:p>
          <a:p>
            <a:r>
              <a:rPr lang="en-US" sz="1400" b="1" i="0" kern="1200" dirty="0">
                <a:solidFill>
                  <a:schemeClr val="tx1"/>
                </a:solidFill>
                <a:effectLst/>
                <a:latin typeface="Arial" charset="0"/>
                <a:ea typeface="ＭＳ Ｐゴシック" charset="0"/>
                <a:cs typeface="+mn-cs"/>
              </a:rPr>
              <a:t>Metabolomics - a 'snapshot' in time</a:t>
            </a:r>
            <a:endParaRPr lang="en-US" sz="1400" b="0" i="0" kern="1200" dirty="0">
              <a:solidFill>
                <a:schemeClr val="tx1"/>
              </a:solidFill>
              <a:effectLst/>
              <a:latin typeface="Arial" charset="0"/>
              <a:ea typeface="ＭＳ Ｐゴシック" charset="0"/>
              <a:cs typeface="+mn-cs"/>
            </a:endParaRPr>
          </a:p>
          <a:p>
            <a:r>
              <a:rPr lang="en-US" sz="1400" b="0" i="0" kern="1200" dirty="0">
                <a:solidFill>
                  <a:schemeClr val="tx1"/>
                </a:solidFill>
                <a:effectLst/>
                <a:latin typeface="Arial" charset="0"/>
                <a:ea typeface="ＭＳ Ｐゴシック" charset="0"/>
                <a:cs typeface="+mn-cs"/>
              </a:rPr>
              <a:t>Many reactions take place continuously within cells, so concentrations of metabolites are considered to be very dynamic, and may change rapidly from one time point to the next. Current analytical techniques used to investigate metabolomics can only take a snapshot in time under a set of defined conditions.</a:t>
            </a:r>
          </a:p>
          <a:p>
            <a:endParaRPr lang="en-US" sz="1400" b="0" i="0" kern="1200" dirty="0">
              <a:solidFill>
                <a:schemeClr val="tx1"/>
              </a:solidFill>
              <a:effectLst/>
              <a:latin typeface="Arial" charset="0"/>
              <a:ea typeface="ＭＳ Ｐゴシック" charset="0"/>
              <a:cs typeface="+mn-cs"/>
            </a:endParaRPr>
          </a:p>
          <a:p>
            <a:r>
              <a:rPr lang="en-US" b="1" dirty="0"/>
              <a:t>Biomarker discovery</a:t>
            </a:r>
            <a:r>
              <a:rPr lang="en-US" dirty="0"/>
              <a:t> is another area where metabolomics informs decision making. Biomarkers are "objective indications of medical state observed from outside the patient - which can be measured accurately and reproducibly" (Kyle et al. What are Biomarkers?). In metabolomics, biomarkers are small molecules (metabolites) that can be used to distinguish two groups of samples, typically a disease and control group. For example, a metabolite reliably present in disease samples, but not in healthy individuals would be classed as a biomarker. Samples of urine, saliva, bile, or seminal fluid contain highly informative metabolites, and can be readily </a:t>
            </a:r>
            <a:r>
              <a:rPr lang="en-US" dirty="0" err="1"/>
              <a:t>analysed</a:t>
            </a:r>
            <a:r>
              <a:rPr lang="en-US" dirty="0"/>
              <a:t> through metabolomics fingerprinting or profiling, for the purpose of biomarker discovery.</a:t>
            </a:r>
          </a:p>
          <a:p>
            <a:endParaRPr lang="en-US" dirty="0"/>
          </a:p>
          <a:p>
            <a:r>
              <a:rPr lang="en-US" b="1" dirty="0" err="1"/>
              <a:t>Personalised</a:t>
            </a:r>
            <a:r>
              <a:rPr lang="en-US" b="1" dirty="0"/>
              <a:t> medicine</a:t>
            </a:r>
          </a:p>
          <a:p>
            <a:r>
              <a:rPr lang="en-US" dirty="0" err="1"/>
              <a:t>Personalised</a:t>
            </a:r>
            <a:r>
              <a:rPr lang="en-US" dirty="0"/>
              <a:t> medicine, the ultimate </a:t>
            </a:r>
            <a:r>
              <a:rPr lang="en-US" dirty="0" err="1"/>
              <a:t>customisation</a:t>
            </a:r>
            <a:r>
              <a:rPr lang="en-US" dirty="0"/>
              <a:t> of healthcare, requires metabolomics for quick medical diagnosis to identify disease. In healthcare, we currently use classical biochemical tests to measure individual metabolite concentrations to identify disease states (e.g. the blood-glucose level in the case of diabetes). Metabolomics offers the potential for the rapid </a:t>
            </a:r>
            <a:r>
              <a:rPr lang="en-US" dirty="0" err="1"/>
              <a:t>indentification</a:t>
            </a:r>
            <a:r>
              <a:rPr lang="en-US" dirty="0"/>
              <a:t> of hundreds of metabolites, enabling us to identify these disease states much earlier.</a:t>
            </a:r>
            <a:endParaRPr lang="en-GB" dirty="0"/>
          </a:p>
        </p:txBody>
      </p:sp>
      <p:sp>
        <p:nvSpPr>
          <p:cNvPr id="4" name="Slide Number Placeholder 3"/>
          <p:cNvSpPr>
            <a:spLocks noGrp="1"/>
          </p:cNvSpPr>
          <p:nvPr>
            <p:ph type="sldNum" sz="quarter" idx="10"/>
          </p:nvPr>
        </p:nvSpPr>
        <p:spPr/>
        <p:txBody>
          <a:bodyPr/>
          <a:lstStyle/>
          <a:p>
            <a:fld id="{92BE362E-78BA-324A-8038-5482DADFDF7D}" type="slidenum">
              <a:rPr lang="en-GB" smtClean="0"/>
              <a:pPr/>
              <a:t>6</a:t>
            </a:fld>
            <a:endParaRPr lang="en-GB" sz="1200">
              <a:latin typeface="Times" charset="0"/>
            </a:endParaRPr>
          </a:p>
        </p:txBody>
      </p:sp>
    </p:spTree>
    <p:extLst>
      <p:ext uri="{BB962C8B-B14F-4D97-AF65-F5344CB8AC3E}">
        <p14:creationId xmlns:p14="http://schemas.microsoft.com/office/powerpoint/2010/main" val="30363797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92BE362E-78BA-324A-8038-5482DADFDF7D}" type="slidenum">
              <a:rPr lang="en-GB" smtClean="0"/>
              <a:pPr/>
              <a:t>12</a:t>
            </a:fld>
            <a:endParaRPr lang="en-GB" sz="1200">
              <a:latin typeface="Times" charset="0"/>
            </a:endParaRPr>
          </a:p>
        </p:txBody>
      </p:sp>
    </p:spTree>
    <p:extLst>
      <p:ext uri="{BB962C8B-B14F-4D97-AF65-F5344CB8AC3E}">
        <p14:creationId xmlns:p14="http://schemas.microsoft.com/office/powerpoint/2010/main" val="27953477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92BE362E-78BA-324A-8038-5482DADFDF7D}" type="slidenum">
              <a:rPr lang="en-GB" smtClean="0"/>
              <a:pPr/>
              <a:t>13</a:t>
            </a:fld>
            <a:endParaRPr lang="en-GB" sz="1200">
              <a:latin typeface="Times" charset="0"/>
            </a:endParaRPr>
          </a:p>
        </p:txBody>
      </p:sp>
    </p:spTree>
    <p:extLst>
      <p:ext uri="{BB962C8B-B14F-4D97-AF65-F5344CB8AC3E}">
        <p14:creationId xmlns:p14="http://schemas.microsoft.com/office/powerpoint/2010/main" val="39528340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Rank Inverse Normal</a:t>
            </a:r>
            <a:r>
              <a:rPr lang="en-US" baseline="0" dirty="0"/>
              <a:t> distribution</a:t>
            </a:r>
            <a:endParaRPr lang="en-GB" dirty="0"/>
          </a:p>
        </p:txBody>
      </p:sp>
      <p:sp>
        <p:nvSpPr>
          <p:cNvPr id="4" name="Slide Number Placeholder 3"/>
          <p:cNvSpPr>
            <a:spLocks noGrp="1"/>
          </p:cNvSpPr>
          <p:nvPr>
            <p:ph type="sldNum" sz="quarter" idx="10"/>
          </p:nvPr>
        </p:nvSpPr>
        <p:spPr/>
        <p:txBody>
          <a:bodyPr/>
          <a:lstStyle/>
          <a:p>
            <a:fld id="{92BE362E-78BA-324A-8038-5482DADFDF7D}" type="slidenum">
              <a:rPr lang="en-GB" smtClean="0"/>
              <a:pPr/>
              <a:t>25</a:t>
            </a:fld>
            <a:endParaRPr lang="en-GB" sz="1200">
              <a:latin typeface="Times" charset="0"/>
            </a:endParaRPr>
          </a:p>
        </p:txBody>
      </p:sp>
    </p:spTree>
    <p:extLst>
      <p:ext uri="{BB962C8B-B14F-4D97-AF65-F5344CB8AC3E}">
        <p14:creationId xmlns:p14="http://schemas.microsoft.com/office/powerpoint/2010/main" val="15363921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92BE362E-78BA-324A-8038-5482DADFDF7D}" type="slidenum">
              <a:rPr lang="en-GB" smtClean="0"/>
              <a:pPr/>
              <a:t>28</a:t>
            </a:fld>
            <a:endParaRPr lang="en-GB" sz="1200">
              <a:latin typeface="Times" charset="0"/>
            </a:endParaRPr>
          </a:p>
        </p:txBody>
      </p:sp>
    </p:spTree>
    <p:extLst>
      <p:ext uri="{BB962C8B-B14F-4D97-AF65-F5344CB8AC3E}">
        <p14:creationId xmlns:p14="http://schemas.microsoft.com/office/powerpoint/2010/main" val="26064336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effectLst/>
              </a:rPr>
              <a:t>PMC full </a:t>
            </a:r>
            <a:r>
              <a:rPr lang="en-US" b="1" dirty="0" err="1">
                <a:effectLst/>
              </a:rPr>
              <a:t>text:</a:t>
            </a:r>
            <a:r>
              <a:rPr lang="en-US" sz="1400" kern="1200" dirty="0" err="1">
                <a:solidFill>
                  <a:schemeClr val="tx1"/>
                </a:solidFill>
                <a:effectLst/>
                <a:latin typeface="Arial" charset="0"/>
                <a:ea typeface="ＭＳ Ｐゴシック" charset="0"/>
                <a:cs typeface="+mn-cs"/>
                <a:hlinkClick r:id="rId3"/>
              </a:rPr>
              <a:t>Circulation</a:t>
            </a:r>
            <a:r>
              <a:rPr lang="en-US" sz="1400" kern="1200" dirty="0">
                <a:solidFill>
                  <a:schemeClr val="tx1"/>
                </a:solidFill>
                <a:effectLst/>
                <a:latin typeface="Arial" charset="0"/>
                <a:ea typeface="ＭＳ Ｐゴシック" charset="0"/>
                <a:cs typeface="+mn-cs"/>
                <a:hlinkClick r:id="rId3"/>
              </a:rPr>
              <a:t>. Author manuscript; available in PMC 2016 Mar 3.</a:t>
            </a:r>
            <a:r>
              <a:rPr lang="en-US" dirty="0">
                <a:effectLst/>
              </a:rPr>
              <a:t>Published in final edited form as:</a:t>
            </a:r>
          </a:p>
          <a:p>
            <a:r>
              <a:rPr lang="en-US" dirty="0" err="1">
                <a:effectLst/>
              </a:rPr>
              <a:t>Würtz</a:t>
            </a:r>
            <a:r>
              <a:rPr lang="en-US" dirty="0">
                <a:effectLst/>
              </a:rPr>
              <a:t> et al. Circulation. 2015 Mar 3; 131(9): 774–785.</a:t>
            </a:r>
          </a:p>
          <a:p>
            <a:r>
              <a:rPr lang="en-US" dirty="0">
                <a:effectLst/>
              </a:rPr>
              <a:t>Published online 2015 Jan 8. </a:t>
            </a:r>
            <a:r>
              <a:rPr lang="en-US" dirty="0" err="1">
                <a:effectLst/>
              </a:rPr>
              <a:t>doi</a:t>
            </a:r>
            <a:r>
              <a:rPr lang="en-US" dirty="0">
                <a:effectLst/>
              </a:rPr>
              <a:t>:  </a:t>
            </a:r>
            <a:r>
              <a:rPr lang="en-US" sz="1400" kern="1200" dirty="0">
                <a:solidFill>
                  <a:schemeClr val="tx1"/>
                </a:solidFill>
                <a:effectLst/>
                <a:latin typeface="Arial" charset="0"/>
                <a:ea typeface="ＭＳ Ｐゴシック" charset="0"/>
                <a:cs typeface="+mn-cs"/>
                <a:hlinkClick r:id="rId4"/>
              </a:rPr>
              <a:t>10.1161/CIRCULATIONAHA.114.013116</a:t>
            </a:r>
            <a:endParaRPr lang="en-US" dirty="0">
              <a:effectLst/>
            </a:endParaRPr>
          </a:p>
          <a:p>
            <a:r>
              <a:rPr lang="en-US" sz="1400" b="0" i="0" kern="1200" dirty="0">
                <a:solidFill>
                  <a:schemeClr val="tx1"/>
                </a:solidFill>
                <a:effectLst/>
                <a:latin typeface="Arial" charset="0"/>
                <a:ea typeface="ＭＳ Ｐゴシック" charset="0"/>
                <a:cs typeface="+mn-cs"/>
              </a:rPr>
              <a:t>Figure 6:</a:t>
            </a:r>
          </a:p>
          <a:p>
            <a:r>
              <a:rPr lang="en-US" sz="1400" b="0" i="0" kern="1200" dirty="0">
                <a:solidFill>
                  <a:schemeClr val="tx1"/>
                </a:solidFill>
                <a:effectLst/>
                <a:latin typeface="Arial" charset="0"/>
                <a:ea typeface="ＭＳ Ｐゴシック" charset="0"/>
                <a:cs typeface="+mn-cs"/>
              </a:rPr>
              <a:t>Consistency between NMR and LC-MS for biomarker associations with </a:t>
            </a:r>
            <a:r>
              <a:rPr lang="en-US" sz="1400" b="1" i="0" kern="1200" dirty="0">
                <a:solidFill>
                  <a:schemeClr val="tx1"/>
                </a:solidFill>
                <a:effectLst/>
                <a:latin typeface="Arial" charset="0"/>
                <a:ea typeface="ＭＳ Ｐゴシック" charset="0"/>
                <a:cs typeface="+mn-cs"/>
              </a:rPr>
              <a:t>incident cardiovascular disease</a:t>
            </a:r>
            <a:r>
              <a:rPr lang="en-US" sz="1400" b="0" i="0" kern="1200" dirty="0">
                <a:solidFill>
                  <a:schemeClr val="tx1"/>
                </a:solidFill>
                <a:effectLst/>
                <a:latin typeface="Arial" charset="0"/>
                <a:ea typeface="ＭＳ Ｐゴシック" charset="0"/>
                <a:cs typeface="+mn-cs"/>
              </a:rPr>
              <a:t>. Metabolites overlapping between metabolomics platforms and nominally associated with incident CVD in the present study (P&lt;0.05, Supplemental Figure 6) are shown. Left panel: Biomarker associations with CVD risk observed in the present study based on NMR (white diamonds) compared with those obtained in the Framingham Offspring Study based on LC-MS (red squares; n=2289, 466 events). Right panel: Biomarker associations with CVD risk in a case-cohort subset of the FINRISK study (n=679, 305 events) profiled both by NMR (black circles) and LC-MS (red circles). Hazard ratios are per 1-SD higher log-transformed metabolite concentration. </a:t>
            </a:r>
            <a:r>
              <a:rPr lang="en-US" sz="1400" b="0" i="0" kern="1200" dirty="0" err="1">
                <a:solidFill>
                  <a:schemeClr val="tx1"/>
                </a:solidFill>
                <a:effectLst/>
                <a:latin typeface="Arial" charset="0"/>
                <a:ea typeface="ＭＳ Ｐゴシック" charset="0"/>
                <a:cs typeface="+mn-cs"/>
              </a:rPr>
              <a:t>Errorbars</a:t>
            </a:r>
            <a:r>
              <a:rPr lang="en-US" sz="1400" b="0" i="0" kern="1200" dirty="0">
                <a:solidFill>
                  <a:schemeClr val="tx1"/>
                </a:solidFill>
                <a:effectLst/>
                <a:latin typeface="Arial" charset="0"/>
                <a:ea typeface="ＭＳ Ｐゴシック" charset="0"/>
                <a:cs typeface="+mn-cs"/>
              </a:rPr>
              <a:t> denote 95% confidence intervals. All associations were adjusted for age, sex, blood pressure, smoking, diabetes status, geographical region, cardiovascular medication as well as total and HDL cholesterol. LC-MS-based associations were further adjusted for batch. The corresponding age- and sex-adjusted biomarker associations are shown in Supplemental Figure 10. *Associations of omega-6 fatty acids were compared with </a:t>
            </a:r>
            <a:r>
              <a:rPr lang="en-US" sz="1400" b="0" i="0" kern="1200" dirty="0" err="1">
                <a:solidFill>
                  <a:schemeClr val="tx1"/>
                </a:solidFill>
                <a:effectLst/>
                <a:latin typeface="Arial" charset="0"/>
                <a:ea typeface="ＭＳ Ｐゴシック" charset="0"/>
                <a:cs typeface="+mn-cs"/>
              </a:rPr>
              <a:t>lysophosphatidylcholine</a:t>
            </a:r>
            <a:r>
              <a:rPr lang="en-US" sz="1400" b="0" i="0" kern="1200" dirty="0">
                <a:solidFill>
                  <a:schemeClr val="tx1"/>
                </a:solidFill>
                <a:effectLst/>
                <a:latin typeface="Arial" charset="0"/>
                <a:ea typeface="ＭＳ Ｐゴシック" charset="0"/>
                <a:cs typeface="+mn-cs"/>
              </a:rPr>
              <a:t>- and </a:t>
            </a:r>
            <a:r>
              <a:rPr lang="en-US" sz="1400" b="0" i="0" kern="1200" dirty="0" err="1">
                <a:solidFill>
                  <a:schemeClr val="tx1"/>
                </a:solidFill>
                <a:effectLst/>
                <a:latin typeface="Arial" charset="0"/>
                <a:ea typeface="ＭＳ Ｐゴシック" charset="0"/>
                <a:cs typeface="+mn-cs"/>
              </a:rPr>
              <a:t>cholesterolester</a:t>
            </a:r>
            <a:r>
              <a:rPr lang="en-US" sz="1400" b="0" i="0" kern="1200" dirty="0">
                <a:solidFill>
                  <a:schemeClr val="tx1"/>
                </a:solidFill>
                <a:effectLst/>
                <a:latin typeface="Arial" charset="0"/>
                <a:ea typeface="ＭＳ Ｐゴシック" charset="0"/>
                <a:cs typeface="+mn-cs"/>
              </a:rPr>
              <a:t>-linoleic acid in the Framingham Offspring Study, and with total linoleic acid in the FINRISK subset. † Associations of DHA were compared with </a:t>
            </a:r>
            <a:r>
              <a:rPr lang="en-US" sz="1400" b="0" i="0" kern="1200" dirty="0" err="1">
                <a:solidFill>
                  <a:schemeClr val="tx1"/>
                </a:solidFill>
                <a:effectLst/>
                <a:latin typeface="Arial" charset="0"/>
                <a:ea typeface="ＭＳ Ｐゴシック" charset="0"/>
                <a:cs typeface="+mn-cs"/>
              </a:rPr>
              <a:t>lysophosphatidylcholine</a:t>
            </a:r>
            <a:r>
              <a:rPr lang="en-US" sz="1400" b="0" i="0" kern="1200" dirty="0">
                <a:solidFill>
                  <a:schemeClr val="tx1"/>
                </a:solidFill>
                <a:effectLst/>
                <a:latin typeface="Arial" charset="0"/>
                <a:ea typeface="ＭＳ Ｐゴシック" charset="0"/>
                <a:cs typeface="+mn-cs"/>
              </a:rPr>
              <a:t>- and </a:t>
            </a:r>
            <a:r>
              <a:rPr lang="en-US" sz="1400" b="0" i="0" kern="1200" dirty="0" err="1">
                <a:solidFill>
                  <a:schemeClr val="tx1"/>
                </a:solidFill>
                <a:effectLst/>
                <a:latin typeface="Arial" charset="0"/>
                <a:ea typeface="ＭＳ Ｐゴシック" charset="0"/>
                <a:cs typeface="+mn-cs"/>
              </a:rPr>
              <a:t>cholesterolester</a:t>
            </a:r>
            <a:r>
              <a:rPr lang="en-US" sz="1400" b="0" i="0" kern="1200" dirty="0">
                <a:solidFill>
                  <a:schemeClr val="tx1"/>
                </a:solidFill>
                <a:effectLst/>
                <a:latin typeface="Arial" charset="0"/>
                <a:ea typeface="ＭＳ Ｐゴシック" charset="0"/>
                <a:cs typeface="+mn-cs"/>
              </a:rPr>
              <a:t>- DHA in the Framingham Offspring Study. </a:t>
            </a:r>
            <a:r>
              <a:rPr lang="en-US" sz="1400" b="0" i="0" kern="1200" baseline="30000" dirty="0">
                <a:solidFill>
                  <a:schemeClr val="tx1"/>
                </a:solidFill>
                <a:effectLst/>
                <a:latin typeface="Arial" charset="0"/>
                <a:ea typeface="ＭＳ Ｐゴシック" charset="0"/>
                <a:cs typeface="+mn-cs"/>
              </a:rPr>
              <a:t>¶</a:t>
            </a:r>
            <a:r>
              <a:rPr lang="en-US" sz="1400" b="0" i="0" kern="1200" dirty="0">
                <a:solidFill>
                  <a:schemeClr val="tx1"/>
                </a:solidFill>
                <a:effectLst/>
                <a:latin typeface="Arial" charset="0"/>
                <a:ea typeface="ＭＳ Ｐゴシック" charset="0"/>
                <a:cs typeface="+mn-cs"/>
              </a:rPr>
              <a:t> DHA ratio was scaled to the total fatty acid concentration quantified by NMR for both platforms. The DHA ratio was not measured in the Framingham Offspring Study.</a:t>
            </a:r>
            <a:endParaRPr lang="en-GB" dirty="0"/>
          </a:p>
        </p:txBody>
      </p:sp>
      <p:sp>
        <p:nvSpPr>
          <p:cNvPr id="4" name="Slide Number Placeholder 3"/>
          <p:cNvSpPr>
            <a:spLocks noGrp="1"/>
          </p:cNvSpPr>
          <p:nvPr>
            <p:ph type="sldNum" sz="quarter" idx="10"/>
          </p:nvPr>
        </p:nvSpPr>
        <p:spPr/>
        <p:txBody>
          <a:bodyPr/>
          <a:lstStyle/>
          <a:p>
            <a:fld id="{92BE362E-78BA-324A-8038-5482DADFDF7D}" type="slidenum">
              <a:rPr lang="en-GB" smtClean="0"/>
              <a:pPr/>
              <a:t>29</a:t>
            </a:fld>
            <a:endParaRPr lang="en-GB" sz="1200">
              <a:latin typeface="Times" charset="0"/>
            </a:endParaRPr>
          </a:p>
        </p:txBody>
      </p:sp>
    </p:spTree>
    <p:extLst>
      <p:ext uri="{BB962C8B-B14F-4D97-AF65-F5344CB8AC3E}">
        <p14:creationId xmlns:p14="http://schemas.microsoft.com/office/powerpoint/2010/main" val="36607860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b="0" i="0" kern="1200" dirty="0">
                <a:solidFill>
                  <a:schemeClr val="tx1"/>
                </a:solidFill>
                <a:effectLst/>
                <a:latin typeface="Arial" charset="0"/>
                <a:ea typeface="ＭＳ Ｐゴシック" charset="0"/>
                <a:cs typeface="+mn-cs"/>
              </a:rPr>
              <a:t>Nat Genet. 2012 Jan 29; 44(3): 269–276.</a:t>
            </a:r>
          </a:p>
          <a:p>
            <a:r>
              <a:rPr lang="en-US" sz="1400" b="0" i="0" kern="1200" dirty="0">
                <a:solidFill>
                  <a:schemeClr val="tx1"/>
                </a:solidFill>
                <a:effectLst/>
                <a:latin typeface="Arial" charset="0"/>
                <a:ea typeface="ＭＳ Ｐゴシック" charset="0"/>
                <a:cs typeface="+mn-cs"/>
              </a:rPr>
              <a:t>Published online 2012 Jan 29. </a:t>
            </a:r>
            <a:r>
              <a:rPr lang="en-US" sz="1400" b="0" i="0" kern="1200" dirty="0" err="1">
                <a:solidFill>
                  <a:schemeClr val="tx1"/>
                </a:solidFill>
                <a:effectLst/>
                <a:latin typeface="Arial" charset="0"/>
                <a:ea typeface="ＭＳ Ｐゴシック" charset="0"/>
                <a:cs typeface="+mn-cs"/>
              </a:rPr>
              <a:t>doi</a:t>
            </a:r>
            <a:r>
              <a:rPr lang="en-US" sz="1400" b="0" i="0" kern="1200" dirty="0">
                <a:solidFill>
                  <a:schemeClr val="tx1"/>
                </a:solidFill>
                <a:effectLst/>
                <a:latin typeface="Arial" charset="0"/>
                <a:ea typeface="ＭＳ Ｐゴシック" charset="0"/>
                <a:cs typeface="+mn-cs"/>
              </a:rPr>
              <a:t>:  </a:t>
            </a:r>
            <a:r>
              <a:rPr lang="en-US" sz="1400" b="0" i="0" kern="1200" dirty="0">
                <a:solidFill>
                  <a:schemeClr val="tx1"/>
                </a:solidFill>
                <a:effectLst/>
                <a:latin typeface="Arial" charset="0"/>
                <a:ea typeface="ＭＳ Ｐゴシック" charset="0"/>
                <a:cs typeface="+mn-cs"/>
                <a:hlinkClick r:id="rId3"/>
              </a:rPr>
              <a:t>10.1038/ng.1073</a:t>
            </a:r>
            <a:endParaRPr lang="en-US" sz="1400" b="0" i="0" kern="1200" dirty="0">
              <a:solidFill>
                <a:schemeClr val="tx1"/>
              </a:solidFill>
              <a:effectLst/>
              <a:latin typeface="Arial" charset="0"/>
              <a:ea typeface="ＭＳ Ｐゴシック" charset="0"/>
              <a:cs typeface="+mn-cs"/>
            </a:endParaRPr>
          </a:p>
          <a:p>
            <a:endParaRPr lang="en-US" sz="1400" b="0" i="0" kern="1200" dirty="0">
              <a:solidFill>
                <a:schemeClr val="tx1"/>
              </a:solidFill>
              <a:effectLst/>
              <a:latin typeface="Arial" charset="0"/>
              <a:ea typeface="ＭＳ Ｐゴシック" charset="0"/>
              <a:cs typeface="+mn-cs"/>
            </a:endParaRPr>
          </a:p>
          <a:p>
            <a:r>
              <a:rPr lang="en-US" sz="1400" b="0" i="0" kern="1200" dirty="0">
                <a:solidFill>
                  <a:schemeClr val="tx1"/>
                </a:solidFill>
                <a:effectLst/>
                <a:latin typeface="Arial" charset="0"/>
                <a:ea typeface="ＭＳ Ｐゴシック" charset="0"/>
                <a:cs typeface="+mn-cs"/>
              </a:rPr>
              <a:t>The heritability estimates and proportion of variance explained for all traits. Heritability estimates are presented for lipids, small molecules, ratios used in this study and lipoproteins. Labels in the lipoprotein subclasses describe the properties measured in each </a:t>
            </a:r>
            <a:r>
              <a:rPr lang="en-US" sz="1400" b="0" i="0" kern="1200" dirty="0" err="1">
                <a:solidFill>
                  <a:schemeClr val="tx1"/>
                </a:solidFill>
                <a:effectLst/>
                <a:latin typeface="Arial" charset="0"/>
                <a:ea typeface="ＭＳ Ｐゴシック" charset="0"/>
                <a:cs typeface="+mn-cs"/>
              </a:rPr>
              <a:t>subfraction</a:t>
            </a:r>
            <a:r>
              <a:rPr lang="en-US" sz="1400" b="0" i="0" kern="1200" dirty="0">
                <a:solidFill>
                  <a:schemeClr val="tx1"/>
                </a:solidFill>
                <a:effectLst/>
                <a:latin typeface="Arial" charset="0"/>
                <a:ea typeface="ＭＳ Ｐゴシック" charset="0"/>
                <a:cs typeface="+mn-cs"/>
              </a:rPr>
              <a:t> (</a:t>
            </a:r>
            <a:r>
              <a:rPr lang="en-US" sz="1400" b="0" i="1" kern="1200" dirty="0">
                <a:solidFill>
                  <a:schemeClr val="tx1"/>
                </a:solidFill>
                <a:effectLst/>
                <a:latin typeface="Arial" charset="0"/>
                <a:ea typeface="ＭＳ Ｐゴシック" charset="0"/>
                <a:cs typeface="+mn-cs"/>
              </a:rPr>
              <a:t>P</a:t>
            </a:r>
            <a:r>
              <a:rPr lang="en-US" sz="1400" b="0" i="0" kern="1200" dirty="0">
                <a:solidFill>
                  <a:schemeClr val="tx1"/>
                </a:solidFill>
                <a:effectLst/>
                <a:latin typeface="Arial" charset="0"/>
                <a:ea typeface="ＭＳ Ｐゴシック" charset="0"/>
                <a:cs typeface="+mn-cs"/>
              </a:rPr>
              <a:t>, concentration of particles; L, total lipids; PL, phospholipids; C, total cholesterol; CE, cholesterol esters; FC, free cholesterol; TG, triglycerides). Abbreviations are explained in detail in </a:t>
            </a:r>
            <a:r>
              <a:rPr lang="en-US" sz="1400" b="0" i="0" kern="1200" dirty="0">
                <a:solidFill>
                  <a:schemeClr val="tx1"/>
                </a:solidFill>
                <a:effectLst/>
                <a:latin typeface="Arial" charset="0"/>
                <a:ea typeface="ＭＳ Ｐゴシック" charset="0"/>
                <a:cs typeface="+mn-cs"/>
                <a:hlinkClick r:id="rId4"/>
              </a:rPr>
              <a:t>Supplementary Table 1</a:t>
            </a:r>
            <a:r>
              <a:rPr lang="en-US" sz="1400" b="0" i="0" kern="1200" dirty="0">
                <a:solidFill>
                  <a:schemeClr val="tx1"/>
                </a:solidFill>
                <a:effectLst/>
                <a:latin typeface="Arial" charset="0"/>
                <a:ea typeface="ＭＳ Ｐゴシック" charset="0"/>
                <a:cs typeface="+mn-cs"/>
              </a:rPr>
              <a:t>.</a:t>
            </a:r>
          </a:p>
          <a:p>
            <a:endParaRPr lang="en-US" sz="1400" b="0" i="0" kern="1200" dirty="0">
              <a:solidFill>
                <a:schemeClr val="tx1"/>
              </a:solidFill>
              <a:effectLst/>
              <a:latin typeface="Arial" charset="0"/>
              <a:ea typeface="ＭＳ Ｐゴシック" charset="0"/>
              <a:cs typeface="+mn-cs"/>
            </a:endParaRPr>
          </a:p>
          <a:p>
            <a:pPr marL="342900" indent="-342900">
              <a:buFont typeface="Arial" panose="020B0604020202020204" pitchFamily="34" charset="0"/>
              <a:buChar char="•"/>
            </a:pPr>
            <a:r>
              <a:rPr lang="en-US" dirty="0"/>
              <a:t>Associations between DNA methylation (450,000 </a:t>
            </a:r>
            <a:r>
              <a:rPr lang="en-US" dirty="0" err="1"/>
              <a:t>CpGs</a:t>
            </a:r>
            <a:r>
              <a:rPr lang="en-US" dirty="0"/>
              <a:t>) and BRAINSHAKE metabolomics</a:t>
            </a:r>
          </a:p>
          <a:p>
            <a:pPr marL="342900" indent="-342900">
              <a:buFont typeface="Arial" panose="020B0604020202020204" pitchFamily="34" charset="0"/>
              <a:buChar char="•"/>
            </a:pPr>
            <a:r>
              <a:rPr lang="en-US" dirty="0"/>
              <a:t>Initiated by the University of Oulu 8 cohorts (n &gt; 6000)</a:t>
            </a:r>
          </a:p>
          <a:p>
            <a:pPr marL="342900" indent="-342900">
              <a:buFont typeface="Arial" panose="020B0604020202020204" pitchFamily="34" charset="0"/>
              <a:buChar char="•"/>
            </a:pPr>
            <a:r>
              <a:rPr lang="en-US" i="1" dirty="0" err="1"/>
              <a:t>LifeLines</a:t>
            </a:r>
            <a:r>
              <a:rPr lang="en-US" dirty="0"/>
              <a:t>,</a:t>
            </a:r>
            <a:r>
              <a:rPr lang="en-US" i="1" dirty="0"/>
              <a:t> Leiden Longevity Study</a:t>
            </a:r>
            <a:r>
              <a:rPr lang="en-US" dirty="0"/>
              <a:t>,</a:t>
            </a:r>
            <a:r>
              <a:rPr lang="en-US" i="1" dirty="0"/>
              <a:t> Netherlands Twin Register</a:t>
            </a:r>
            <a:r>
              <a:rPr lang="en-US" dirty="0"/>
              <a:t>,</a:t>
            </a:r>
            <a:r>
              <a:rPr lang="en-US" i="1" dirty="0"/>
              <a:t> Rotterdam Study,</a:t>
            </a:r>
            <a:r>
              <a:rPr lang="en-US" dirty="0"/>
              <a:t> FINRISK</a:t>
            </a:r>
            <a:r>
              <a:rPr lang="en-US" i="1" dirty="0"/>
              <a:t>,</a:t>
            </a:r>
            <a:r>
              <a:rPr lang="en-US" dirty="0"/>
              <a:t> KORA</a:t>
            </a:r>
            <a:r>
              <a:rPr lang="en-US" i="1" dirty="0"/>
              <a:t>,</a:t>
            </a:r>
            <a:r>
              <a:rPr lang="en-US" dirty="0"/>
              <a:t> ALSPAC and NFBC</a:t>
            </a:r>
          </a:p>
          <a:p>
            <a:pPr marL="342900" indent="-342900">
              <a:buFont typeface="Arial" panose="020B0604020202020204" pitchFamily="34" charset="0"/>
              <a:buChar char="•"/>
            </a:pPr>
            <a:r>
              <a:rPr lang="en-US" dirty="0"/>
              <a:t>EWAS according to </a:t>
            </a:r>
            <a:r>
              <a:rPr lang="en-US" dirty="0" err="1"/>
              <a:t>Lehne</a:t>
            </a:r>
            <a:r>
              <a:rPr lang="en-US" dirty="0"/>
              <a:t> et al. 2015. </a:t>
            </a:r>
            <a:r>
              <a:rPr lang="en-US" i="1" dirty="0"/>
              <a:t>Genome Biology</a:t>
            </a:r>
          </a:p>
          <a:p>
            <a:pPr marL="342900" indent="-342900">
              <a:buFont typeface="Arial" panose="020B0604020202020204" pitchFamily="34" charset="0"/>
              <a:buChar char="•"/>
            </a:pPr>
            <a:r>
              <a:rPr lang="en-US" dirty="0"/>
              <a:t>Covariates: gender, age, cell counts, BMI, smoking status, lipid-lowering medication use, diabetes</a:t>
            </a:r>
          </a:p>
          <a:p>
            <a:endParaRPr lang="en-GB" dirty="0"/>
          </a:p>
        </p:txBody>
      </p:sp>
      <p:sp>
        <p:nvSpPr>
          <p:cNvPr id="4" name="Slide Number Placeholder 3"/>
          <p:cNvSpPr>
            <a:spLocks noGrp="1"/>
          </p:cNvSpPr>
          <p:nvPr>
            <p:ph type="sldNum" sz="quarter" idx="10"/>
          </p:nvPr>
        </p:nvSpPr>
        <p:spPr/>
        <p:txBody>
          <a:bodyPr/>
          <a:lstStyle/>
          <a:p>
            <a:fld id="{92BE362E-78BA-324A-8038-5482DADFDF7D}" type="slidenum">
              <a:rPr lang="en-GB" smtClean="0"/>
              <a:pPr/>
              <a:t>30</a:t>
            </a:fld>
            <a:endParaRPr lang="en-GB" sz="1200">
              <a:latin typeface="Times" charset="0"/>
            </a:endParaRPr>
          </a:p>
        </p:txBody>
      </p:sp>
    </p:spTree>
    <p:extLst>
      <p:ext uri="{BB962C8B-B14F-4D97-AF65-F5344CB8AC3E}">
        <p14:creationId xmlns:p14="http://schemas.microsoft.com/office/powerpoint/2010/main" val="36052904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4099" name="Rectangle 3"/>
          <p:cNvSpPr>
            <a:spLocks noGrp="1" noChangeArrowheads="1"/>
          </p:cNvSpPr>
          <p:nvPr>
            <p:ph type="subTitle" idx="1" hasCustomPrompt="1"/>
          </p:nvPr>
        </p:nvSpPr>
        <p:spPr>
          <a:xfrm>
            <a:off x="1304925" y="2780928"/>
            <a:ext cx="4527551" cy="347890"/>
          </a:xfrm>
        </p:spPr>
        <p:txBody>
          <a:bodyPr lIns="0" tIns="0" rIns="0" bIns="0"/>
          <a:lstStyle>
            <a:lvl1pPr marL="0" indent="0" algn="l">
              <a:lnSpc>
                <a:spcPct val="100000"/>
              </a:lnSpc>
              <a:buFontTx/>
              <a:buNone/>
              <a:defRPr b="1">
                <a:solidFill>
                  <a:schemeClr val="bg2"/>
                </a:solidFill>
              </a:defRPr>
            </a:lvl1pPr>
          </a:lstStyle>
          <a:p>
            <a:pPr lvl="0"/>
            <a:r>
              <a:rPr lang="nl-NL" noProof="0" dirty="0" err="1"/>
              <a:t>Subtitle</a:t>
            </a:r>
            <a:endParaRPr lang="en-GB" noProof="0" dirty="0"/>
          </a:p>
        </p:txBody>
      </p:sp>
      <p:pic>
        <p:nvPicPr>
          <p:cNvPr id="11" name="Afbeelding 10" descr="logo UL_RGB.pd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10939" y="5961325"/>
            <a:ext cx="495798" cy="576000"/>
          </a:xfrm>
          <a:prstGeom prst="rect">
            <a:avLst/>
          </a:prstGeom>
        </p:spPr>
      </p:pic>
      <p:sp>
        <p:nvSpPr>
          <p:cNvPr id="3" name="Rechthoek 2"/>
          <p:cNvSpPr/>
          <p:nvPr userDrawn="1"/>
        </p:nvSpPr>
        <p:spPr bwMode="auto">
          <a:xfrm>
            <a:off x="1146174" y="1431652"/>
            <a:ext cx="7997825" cy="1152000"/>
          </a:xfrm>
          <a:prstGeom prst="rect">
            <a:avLst/>
          </a:prstGeom>
          <a:solidFill>
            <a:schemeClr val="accent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nl-NL" sz="2400" b="0" i="0" u="none" strike="noStrike" cap="none" normalizeH="0" baseline="0">
              <a:ln>
                <a:noFill/>
              </a:ln>
              <a:solidFill>
                <a:schemeClr val="tx1"/>
              </a:solidFill>
              <a:effectLst/>
              <a:latin typeface="Times" charset="0"/>
              <a:ea typeface="ＭＳ Ｐゴシック" charset="0"/>
            </a:endParaRPr>
          </a:p>
        </p:txBody>
      </p:sp>
      <p:sp>
        <p:nvSpPr>
          <p:cNvPr id="21" name="Rectangle 2"/>
          <p:cNvSpPr>
            <a:spLocks noGrp="1" noChangeArrowheads="1"/>
          </p:cNvSpPr>
          <p:nvPr userDrawn="1">
            <p:ph type="title"/>
          </p:nvPr>
        </p:nvSpPr>
        <p:spPr bwMode="auto">
          <a:xfrm>
            <a:off x="1322388" y="1431450"/>
            <a:ext cx="7821570" cy="11445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108000" rIns="0" bIns="0" numCol="1" anchor="t" anchorCtr="0" compatLnSpc="1">
            <a:prstTxWarp prst="textNoShape">
              <a:avLst/>
            </a:prstTxWarp>
          </a:bodyPr>
          <a:lstStyle/>
          <a:p>
            <a:pPr lvl="0"/>
            <a:r>
              <a:rPr lang="en-US"/>
              <a:t>Click to edit Master title style</a:t>
            </a:r>
            <a:endParaRPr lang="en-GB" dirty="0"/>
          </a:p>
        </p:txBody>
      </p:sp>
      <p:sp>
        <p:nvSpPr>
          <p:cNvPr id="24" name="Rectangle 3"/>
          <p:cNvSpPr>
            <a:spLocks noGrp="1" noChangeArrowheads="1"/>
          </p:cNvSpPr>
          <p:nvPr>
            <p:ph idx="10" hasCustomPrompt="1"/>
          </p:nvPr>
        </p:nvSpPr>
        <p:spPr bwMode="auto">
          <a:xfrm>
            <a:off x="1304925" y="4433456"/>
            <a:ext cx="4530829" cy="4156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marL="0" indent="0">
              <a:buFontTx/>
              <a:buNone/>
              <a:defRPr sz="2000" baseline="0">
                <a:solidFill>
                  <a:schemeClr val="bg2"/>
                </a:solidFill>
              </a:defRPr>
            </a:lvl1pPr>
          </a:lstStyle>
          <a:p>
            <a:pPr lvl="0"/>
            <a:r>
              <a:rPr lang="nl-NL" dirty="0"/>
              <a:t>Speaker</a:t>
            </a:r>
          </a:p>
        </p:txBody>
      </p:sp>
      <p:sp>
        <p:nvSpPr>
          <p:cNvPr id="23" name="Rectangle 3"/>
          <p:cNvSpPr>
            <a:spLocks noGrp="1" noChangeArrowheads="1"/>
          </p:cNvSpPr>
          <p:nvPr>
            <p:ph idx="11" hasCustomPrompt="1"/>
          </p:nvPr>
        </p:nvSpPr>
        <p:spPr bwMode="auto">
          <a:xfrm>
            <a:off x="1304925" y="4849092"/>
            <a:ext cx="4545117" cy="4156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marL="0" indent="0">
              <a:buFontTx/>
              <a:buNone/>
              <a:defRPr sz="2000">
                <a:solidFill>
                  <a:schemeClr val="bg2"/>
                </a:solidFill>
              </a:defRPr>
            </a:lvl1pPr>
            <a:lvl2pPr marL="0" indent="0">
              <a:buFontTx/>
              <a:buNone/>
              <a:defRPr sz="1600"/>
            </a:lvl2pPr>
            <a:lvl3pPr marL="860425" indent="0">
              <a:buFontTx/>
              <a:buNone/>
              <a:defRPr/>
            </a:lvl3pPr>
            <a:lvl4pPr marL="1236662" indent="0">
              <a:buFontTx/>
              <a:buNone/>
              <a:defRPr/>
            </a:lvl4pPr>
            <a:lvl5pPr marL="1717675" indent="0">
              <a:buFontTx/>
              <a:buNone/>
              <a:defRPr/>
            </a:lvl5pPr>
          </a:lstStyle>
          <a:p>
            <a:pPr lvl="0"/>
            <a:r>
              <a:rPr lang="nl-NL" dirty="0" err="1"/>
              <a:t>Department</a:t>
            </a:r>
            <a:endParaRPr lang="en-GB" dirty="0"/>
          </a:p>
        </p:txBody>
      </p:sp>
      <p:sp>
        <p:nvSpPr>
          <p:cNvPr id="19" name="Rectangle 3"/>
          <p:cNvSpPr>
            <a:spLocks noGrp="1" noChangeArrowheads="1"/>
          </p:cNvSpPr>
          <p:nvPr>
            <p:ph idx="12" hasCustomPrompt="1"/>
          </p:nvPr>
        </p:nvSpPr>
        <p:spPr bwMode="auto">
          <a:xfrm>
            <a:off x="1304924" y="5264727"/>
            <a:ext cx="4527551" cy="4156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marL="0" indent="0">
              <a:buFontTx/>
              <a:buNone/>
              <a:defRPr sz="1800" b="0" i="0" cap="all" baseline="0">
                <a:solidFill>
                  <a:schemeClr val="accent1"/>
                </a:solidFill>
              </a:defRPr>
            </a:lvl1pPr>
          </a:lstStyle>
          <a:p>
            <a:pPr lvl="0"/>
            <a:r>
              <a:rPr lang="nl-NL" dirty="0"/>
              <a:t>LOCATION</a:t>
            </a:r>
            <a:endParaRPr lang="en-GB" dirty="0"/>
          </a:p>
        </p:txBody>
      </p:sp>
      <p:sp>
        <p:nvSpPr>
          <p:cNvPr id="26" name="Tijdelijke aanduiding voor afbeelding 2"/>
          <p:cNvSpPr>
            <a:spLocks noGrp="1"/>
          </p:cNvSpPr>
          <p:nvPr>
            <p:ph type="pic" idx="14"/>
          </p:nvPr>
        </p:nvSpPr>
        <p:spPr>
          <a:xfrm>
            <a:off x="5969102" y="2583652"/>
            <a:ext cx="2880000" cy="2880000"/>
          </a:xfrm>
        </p:spPr>
        <p:txBody>
          <a:bodyPr/>
          <a:lstStyle>
            <a:lvl1pPr marL="0" indent="0">
              <a:buNone/>
              <a:defRPr sz="800">
                <a:solidFill>
                  <a:schemeClr val="accent4"/>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nl-NL" dirty="0"/>
          </a:p>
        </p:txBody>
      </p:sp>
      <p:sp>
        <p:nvSpPr>
          <p:cNvPr id="17" name="Rechthoek 16"/>
          <p:cNvSpPr/>
          <p:nvPr userDrawn="1"/>
        </p:nvSpPr>
        <p:spPr bwMode="auto">
          <a:xfrm>
            <a:off x="-2" y="2587351"/>
            <a:ext cx="1146175" cy="1152000"/>
          </a:xfrm>
          <a:prstGeom prst="rect">
            <a:avLst/>
          </a:prstGeom>
          <a:solidFill>
            <a:schemeClr val="accent1">
              <a:alpha val="5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nl-NL" sz="2400" b="0" i="0" u="none" strike="noStrike" cap="none" normalizeH="0" baseline="0">
              <a:ln>
                <a:noFill/>
              </a:ln>
              <a:solidFill>
                <a:schemeClr val="tx1"/>
              </a:solidFill>
              <a:effectLst/>
              <a:latin typeface="Times" charset="0"/>
              <a:ea typeface="ＭＳ Ｐゴシック" charset="0"/>
            </a:endParaRPr>
          </a:p>
        </p:txBody>
      </p:sp>
      <p:pic>
        <p:nvPicPr>
          <p:cNvPr id="18" name="Afbeelding 17" descr="logo lumc_Fedra_PPT_20 mm E.pdf"/>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566738" y="278075"/>
            <a:ext cx="2293895" cy="576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nl-NL"/>
          </a:p>
        </p:txBody>
      </p:sp>
      <p:sp>
        <p:nvSpPr>
          <p:cNvPr id="3" name="Tijdelijke aanduiding voor datum 2"/>
          <p:cNvSpPr>
            <a:spLocks noGrp="1"/>
          </p:cNvSpPr>
          <p:nvPr>
            <p:ph type="dt" sz="half" idx="10"/>
          </p:nvPr>
        </p:nvSpPr>
        <p:spPr/>
        <p:txBody>
          <a:bodyPr/>
          <a:lstStyle/>
          <a:p>
            <a:fld id="{33075D7B-A07B-4BC0-B7FD-69181FAA0CBE}" type="datetime5">
              <a:rPr lang="en-US" smtClean="0"/>
              <a:t>2-Nov-20</a:t>
            </a:fld>
            <a:endParaRPr lang="en-GB" dirty="0"/>
          </a:p>
        </p:txBody>
      </p:sp>
      <p:sp>
        <p:nvSpPr>
          <p:cNvPr id="4" name="Tijdelijke aanduiding voor voettekst 3"/>
          <p:cNvSpPr>
            <a:spLocks noGrp="1"/>
          </p:cNvSpPr>
          <p:nvPr>
            <p:ph type="ftr" sz="quarter" idx="11"/>
          </p:nvPr>
        </p:nvSpPr>
        <p:spPr/>
        <p:txBody>
          <a:bodyPr/>
          <a:lstStyle/>
          <a:p>
            <a:r>
              <a:rPr lang="en-GB"/>
              <a:t>Insert &gt; Header &amp; footer</a:t>
            </a:r>
            <a:endParaRPr lang="en-GB" dirty="0"/>
          </a:p>
        </p:txBody>
      </p:sp>
      <p:sp>
        <p:nvSpPr>
          <p:cNvPr id="5" name="Tijdelijke aanduiding voor dianummer 4"/>
          <p:cNvSpPr>
            <a:spLocks noGrp="1"/>
          </p:cNvSpPr>
          <p:nvPr>
            <p:ph type="sldNum" sz="quarter" idx="12"/>
          </p:nvPr>
        </p:nvSpPr>
        <p:spPr/>
        <p:txBody>
          <a:bodyPr/>
          <a:lstStyle/>
          <a:p>
            <a:fld id="{5306AC46-015F-6E44-B83A-36E79AEF5356}" type="slidenum">
              <a:rPr lang="en-GB" smtClean="0"/>
              <a:pPr/>
              <a:t>‹#›</a:t>
            </a:fld>
            <a:endParaRPr lang="en-GB" dirty="0"/>
          </a:p>
        </p:txBody>
      </p:sp>
    </p:spTree>
    <p:extLst>
      <p:ext uri="{BB962C8B-B14F-4D97-AF65-F5344CB8AC3E}">
        <p14:creationId xmlns:p14="http://schemas.microsoft.com/office/powerpoint/2010/main" val="25782828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lvl1pPr>
              <a:defRPr/>
            </a:lvl1pPr>
          </a:lstStyle>
          <a:p>
            <a:fld id="{03D97A11-27EC-48F1-AD2A-F37D7F1C27B9}" type="datetime5">
              <a:rPr lang="en-US" smtClean="0"/>
              <a:t>2-Nov-20</a:t>
            </a:fld>
            <a:endParaRPr lang="en-GB" dirty="0"/>
          </a:p>
        </p:txBody>
      </p:sp>
      <p:sp>
        <p:nvSpPr>
          <p:cNvPr id="4" name="Tijdelijke aanduiding voor dianummer 3"/>
          <p:cNvSpPr>
            <a:spLocks noGrp="1"/>
          </p:cNvSpPr>
          <p:nvPr>
            <p:ph type="sldNum" sz="quarter" idx="12"/>
          </p:nvPr>
        </p:nvSpPr>
        <p:spPr/>
        <p:txBody>
          <a:bodyPr/>
          <a:lstStyle>
            <a:lvl1pPr>
              <a:defRPr/>
            </a:lvl1pPr>
          </a:lstStyle>
          <a:p>
            <a:fld id="{BEA1B39C-8919-CF47-A161-B6BA50FD6A18}" type="slidenum">
              <a:rPr lang="en-GB"/>
              <a:pPr/>
              <a:t>‹#›</a:t>
            </a:fld>
            <a:endParaRPr lang="en-GB">
              <a:solidFill>
                <a:schemeClr val="bg1"/>
              </a:solidFill>
            </a:endParaRPr>
          </a:p>
        </p:txBody>
      </p:sp>
      <p:sp>
        <p:nvSpPr>
          <p:cNvPr id="5" name="Rectangle 5"/>
          <p:cNvSpPr>
            <a:spLocks noGrp="1" noChangeArrowheads="1"/>
          </p:cNvSpPr>
          <p:nvPr>
            <p:ph type="ftr" sz="quarter" idx="3"/>
          </p:nvPr>
        </p:nvSpPr>
        <p:spPr bwMode="auto">
          <a:xfrm>
            <a:off x="1304925" y="6553200"/>
            <a:ext cx="4708525"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lvl1pPr>
              <a:defRPr sz="1200">
                <a:solidFill>
                  <a:schemeClr val="tx1"/>
                </a:solidFill>
                <a:latin typeface="+mn-lt"/>
              </a:defRPr>
            </a:lvl1pPr>
          </a:lstStyle>
          <a:p>
            <a:r>
              <a:rPr lang="en-GB" dirty="0"/>
              <a:t>Insert &gt; Header &amp; footer</a:t>
            </a:r>
          </a:p>
        </p:txBody>
      </p:sp>
    </p:spTree>
    <p:extLst>
      <p:ext uri="{BB962C8B-B14F-4D97-AF65-F5344CB8AC3E}">
        <p14:creationId xmlns:p14="http://schemas.microsoft.com/office/powerpoint/2010/main" val="7115891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el 1"/>
          <p:cNvSpPr>
            <a:spLocks noGrp="1"/>
          </p:cNvSpPr>
          <p:nvPr>
            <p:ph type="title"/>
          </p:nvPr>
        </p:nvSpPr>
        <p:spPr>
          <a:xfrm>
            <a:off x="566737" y="0"/>
            <a:ext cx="6524815" cy="854075"/>
          </a:xfrm>
        </p:spPr>
        <p:txBody>
          <a:bodyPr/>
          <a:lstStyle>
            <a:lvl1pPr algn="l">
              <a:defRPr sz="2400" b="1"/>
            </a:lvl1pPr>
          </a:lstStyle>
          <a:p>
            <a:r>
              <a:rPr lang="en-US"/>
              <a:t>Click to edit Master title style</a:t>
            </a:r>
            <a:endParaRPr lang="nl-NL" dirty="0"/>
          </a:p>
        </p:txBody>
      </p:sp>
      <p:sp>
        <p:nvSpPr>
          <p:cNvPr id="4" name="Tijdelijke aanduiding voor tekst 3"/>
          <p:cNvSpPr>
            <a:spLocks noGrp="1"/>
          </p:cNvSpPr>
          <p:nvPr>
            <p:ph type="body" sz="half" idx="2"/>
          </p:nvPr>
        </p:nvSpPr>
        <p:spPr>
          <a:xfrm>
            <a:off x="566737" y="1135064"/>
            <a:ext cx="3008313" cy="5118678"/>
          </a:xfrm>
        </p:spPr>
        <p:txBody>
          <a:bodyPr/>
          <a:lstStyle>
            <a:lvl1pPr marL="0" indent="0">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ijdelijke aanduiding voor datum 4"/>
          <p:cNvSpPr>
            <a:spLocks noGrp="1"/>
          </p:cNvSpPr>
          <p:nvPr>
            <p:ph type="dt" sz="half" idx="10"/>
          </p:nvPr>
        </p:nvSpPr>
        <p:spPr/>
        <p:txBody>
          <a:bodyPr/>
          <a:lstStyle>
            <a:lvl1pPr>
              <a:defRPr/>
            </a:lvl1pPr>
          </a:lstStyle>
          <a:p>
            <a:fld id="{60CF9DED-DB1A-4A58-AA3B-9A7FD8966ABF}" type="datetime5">
              <a:rPr lang="en-US" smtClean="0"/>
              <a:t>2-Nov-20</a:t>
            </a:fld>
            <a:endParaRPr lang="en-GB" dirty="0"/>
          </a:p>
        </p:txBody>
      </p:sp>
      <p:sp>
        <p:nvSpPr>
          <p:cNvPr id="7" name="Tijdelijke aanduiding voor dianummer 6"/>
          <p:cNvSpPr>
            <a:spLocks noGrp="1"/>
          </p:cNvSpPr>
          <p:nvPr>
            <p:ph type="sldNum" sz="quarter" idx="12"/>
          </p:nvPr>
        </p:nvSpPr>
        <p:spPr/>
        <p:txBody>
          <a:bodyPr/>
          <a:lstStyle>
            <a:lvl1pPr>
              <a:defRPr/>
            </a:lvl1pPr>
          </a:lstStyle>
          <a:p>
            <a:fld id="{64FAB8F7-6B6F-2642-9729-040657DB08FE}" type="slidenum">
              <a:rPr lang="en-GB"/>
              <a:pPr/>
              <a:t>‹#›</a:t>
            </a:fld>
            <a:endParaRPr lang="en-GB">
              <a:solidFill>
                <a:schemeClr val="bg1"/>
              </a:solidFill>
            </a:endParaRPr>
          </a:p>
        </p:txBody>
      </p:sp>
      <p:sp>
        <p:nvSpPr>
          <p:cNvPr id="8" name="Rectangle 5"/>
          <p:cNvSpPr>
            <a:spLocks noGrp="1" noChangeArrowheads="1"/>
          </p:cNvSpPr>
          <p:nvPr>
            <p:ph type="ftr" sz="quarter" idx="3"/>
          </p:nvPr>
        </p:nvSpPr>
        <p:spPr bwMode="auto">
          <a:xfrm>
            <a:off x="1304925" y="6553200"/>
            <a:ext cx="4708525"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lvl1pPr>
              <a:defRPr sz="1200">
                <a:solidFill>
                  <a:schemeClr val="tx1"/>
                </a:solidFill>
                <a:latin typeface="+mn-lt"/>
              </a:defRPr>
            </a:lvl1pPr>
          </a:lstStyle>
          <a:p>
            <a:r>
              <a:rPr lang="en-GB" dirty="0"/>
              <a:t>Insert &gt; Header &amp; footer</a:t>
            </a:r>
          </a:p>
        </p:txBody>
      </p:sp>
      <p:sp>
        <p:nvSpPr>
          <p:cNvPr id="9" name="Rectangle 3"/>
          <p:cNvSpPr>
            <a:spLocks noGrp="1" noChangeArrowheads="1"/>
          </p:cNvSpPr>
          <p:nvPr>
            <p:ph idx="13"/>
          </p:nvPr>
        </p:nvSpPr>
        <p:spPr bwMode="auto">
          <a:xfrm>
            <a:off x="3740150" y="1144588"/>
            <a:ext cx="5123557" cy="5113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marL="0" indent="0">
              <a:buFontTx/>
              <a:buNone/>
              <a:defRPr/>
            </a:lvl1pPr>
            <a:lvl2pPr marL="0">
              <a:defRPr/>
            </a:lvl2pPr>
            <a:lvl3pPr marL="360000">
              <a:defRPr/>
            </a:lvl3pPr>
            <a:lvl4pPr marL="720000">
              <a:defRPr/>
            </a:lvl4pPr>
            <a:lvl5pPr marL="1080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6694340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el 1"/>
          <p:cNvSpPr>
            <a:spLocks noGrp="1"/>
          </p:cNvSpPr>
          <p:nvPr>
            <p:ph type="title"/>
          </p:nvPr>
        </p:nvSpPr>
        <p:spPr>
          <a:xfrm>
            <a:off x="584059" y="0"/>
            <a:ext cx="6507303" cy="854075"/>
          </a:xfrm>
        </p:spPr>
        <p:txBody>
          <a:bodyPr/>
          <a:lstStyle>
            <a:lvl1pPr algn="l">
              <a:defRPr sz="2400" b="1"/>
            </a:lvl1pPr>
          </a:lstStyle>
          <a:p>
            <a:r>
              <a:rPr lang="en-US"/>
              <a:t>Click to edit Master title style</a:t>
            </a:r>
            <a:endParaRPr lang="nl-NL" dirty="0"/>
          </a:p>
        </p:txBody>
      </p:sp>
      <p:sp>
        <p:nvSpPr>
          <p:cNvPr id="3" name="Tijdelijke aanduiding voor afbeelding 2"/>
          <p:cNvSpPr>
            <a:spLocks noGrp="1"/>
          </p:cNvSpPr>
          <p:nvPr>
            <p:ph type="pic" idx="1"/>
          </p:nvPr>
        </p:nvSpPr>
        <p:spPr>
          <a:xfrm>
            <a:off x="566738" y="1144587"/>
            <a:ext cx="5040000" cy="5113338"/>
          </a:xfrm>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nl-NL" dirty="0"/>
          </a:p>
        </p:txBody>
      </p:sp>
      <p:sp>
        <p:nvSpPr>
          <p:cNvPr id="4" name="Tijdelijke aanduiding voor tekst 3"/>
          <p:cNvSpPr>
            <a:spLocks noGrp="1"/>
          </p:cNvSpPr>
          <p:nvPr>
            <p:ph type="body" sz="half" idx="2"/>
          </p:nvPr>
        </p:nvSpPr>
        <p:spPr>
          <a:xfrm>
            <a:off x="5849938" y="1144588"/>
            <a:ext cx="3003550" cy="1289632"/>
          </a:xfrm>
        </p:spPr>
        <p:txBody>
          <a:bodyPr/>
          <a:lstStyle>
            <a:lvl1pPr marL="0" indent="0">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ijdelijke aanduiding voor datum 4"/>
          <p:cNvSpPr>
            <a:spLocks noGrp="1"/>
          </p:cNvSpPr>
          <p:nvPr>
            <p:ph type="dt" sz="half" idx="10"/>
          </p:nvPr>
        </p:nvSpPr>
        <p:spPr/>
        <p:txBody>
          <a:bodyPr/>
          <a:lstStyle>
            <a:lvl1pPr>
              <a:defRPr/>
            </a:lvl1pPr>
          </a:lstStyle>
          <a:p>
            <a:fld id="{98ACE5E8-51C1-41B9-B565-2B73874A4B16}" type="datetime5">
              <a:rPr lang="en-US" smtClean="0"/>
              <a:t>2-Nov-20</a:t>
            </a:fld>
            <a:endParaRPr lang="en-GB" dirty="0"/>
          </a:p>
        </p:txBody>
      </p:sp>
      <p:sp>
        <p:nvSpPr>
          <p:cNvPr id="7" name="Tijdelijke aanduiding voor dianummer 6"/>
          <p:cNvSpPr>
            <a:spLocks noGrp="1"/>
          </p:cNvSpPr>
          <p:nvPr>
            <p:ph type="sldNum" sz="quarter" idx="12"/>
          </p:nvPr>
        </p:nvSpPr>
        <p:spPr/>
        <p:txBody>
          <a:bodyPr/>
          <a:lstStyle>
            <a:lvl1pPr>
              <a:defRPr/>
            </a:lvl1pPr>
          </a:lstStyle>
          <a:p>
            <a:fld id="{1DA0F4D9-DA5F-9846-8B97-D321E78C63B0}" type="slidenum">
              <a:rPr lang="en-GB"/>
              <a:pPr/>
              <a:t>‹#›</a:t>
            </a:fld>
            <a:endParaRPr lang="en-GB">
              <a:solidFill>
                <a:schemeClr val="bg1"/>
              </a:solidFill>
            </a:endParaRPr>
          </a:p>
        </p:txBody>
      </p:sp>
      <p:sp>
        <p:nvSpPr>
          <p:cNvPr id="8" name="Rectangle 5"/>
          <p:cNvSpPr>
            <a:spLocks noGrp="1" noChangeArrowheads="1"/>
          </p:cNvSpPr>
          <p:nvPr>
            <p:ph type="ftr" sz="quarter" idx="3"/>
          </p:nvPr>
        </p:nvSpPr>
        <p:spPr bwMode="auto">
          <a:xfrm>
            <a:off x="1304925" y="6553200"/>
            <a:ext cx="4708525"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lvl1pPr>
              <a:defRPr sz="1200">
                <a:solidFill>
                  <a:schemeClr val="tx1"/>
                </a:solidFill>
                <a:latin typeface="+mn-lt"/>
              </a:defRPr>
            </a:lvl1pPr>
          </a:lstStyle>
          <a:p>
            <a:r>
              <a:rPr lang="en-GB" dirty="0"/>
              <a:t>Insert &gt; Header &amp; footer</a:t>
            </a:r>
          </a:p>
        </p:txBody>
      </p:sp>
    </p:spTree>
    <p:extLst>
      <p:ext uri="{BB962C8B-B14F-4D97-AF65-F5344CB8AC3E}">
        <p14:creationId xmlns:p14="http://schemas.microsoft.com/office/powerpoint/2010/main" val="1451580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End Slide">
    <p:bg>
      <p:bgPr>
        <a:solidFill>
          <a:schemeClr val="tx1"/>
        </a:solidFill>
        <a:effectLst/>
      </p:bgPr>
    </p:bg>
    <p:spTree>
      <p:nvGrpSpPr>
        <p:cNvPr id="1" name=""/>
        <p:cNvGrpSpPr/>
        <p:nvPr/>
      </p:nvGrpSpPr>
      <p:grpSpPr>
        <a:xfrm>
          <a:off x="0" y="0"/>
          <a:ext cx="0" cy="0"/>
          <a:chOff x="0" y="0"/>
          <a:chExt cx="0" cy="0"/>
        </a:xfrm>
      </p:grpSpPr>
      <p:sp>
        <p:nvSpPr>
          <p:cNvPr id="13" name="Rechthoek 12"/>
          <p:cNvSpPr/>
          <p:nvPr userDrawn="1"/>
        </p:nvSpPr>
        <p:spPr bwMode="auto">
          <a:xfrm>
            <a:off x="-2" y="2587351"/>
            <a:ext cx="1146175" cy="1152000"/>
          </a:xfrm>
          <a:prstGeom prst="rect">
            <a:avLst/>
          </a:prstGeom>
          <a:solidFill>
            <a:schemeClr val="accent1">
              <a:alpha val="5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nl-NL" sz="2400" b="0" i="0" u="none" strike="noStrike" cap="none" normalizeH="0" baseline="0">
              <a:ln>
                <a:noFill/>
              </a:ln>
              <a:solidFill>
                <a:schemeClr val="tx1"/>
              </a:solidFill>
              <a:effectLst/>
              <a:latin typeface="Times" charset="0"/>
              <a:ea typeface="ＭＳ Ｐゴシック" charset="0"/>
            </a:endParaRPr>
          </a:p>
        </p:txBody>
      </p:sp>
      <p:sp>
        <p:nvSpPr>
          <p:cNvPr id="19" name="Rechthoek 18"/>
          <p:cNvSpPr/>
          <p:nvPr userDrawn="1"/>
        </p:nvSpPr>
        <p:spPr bwMode="auto">
          <a:xfrm>
            <a:off x="1146174" y="1431651"/>
            <a:ext cx="7997825" cy="1155700"/>
          </a:xfrm>
          <a:prstGeom prst="rect">
            <a:avLst/>
          </a:prstGeom>
          <a:solidFill>
            <a:schemeClr val="accent1">
              <a:alpha val="2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nl-NL" sz="2400" b="0" i="0" u="none" strike="noStrike" cap="none" normalizeH="0" baseline="0">
              <a:ln>
                <a:noFill/>
              </a:ln>
              <a:solidFill>
                <a:schemeClr val="tx1"/>
              </a:solidFill>
              <a:effectLst/>
              <a:latin typeface="Times" charset="0"/>
              <a:ea typeface="ＭＳ Ｐゴシック" charset="0"/>
            </a:endParaRPr>
          </a:p>
        </p:txBody>
      </p:sp>
      <p:sp>
        <p:nvSpPr>
          <p:cNvPr id="20" name="Rectangle 3"/>
          <p:cNvSpPr>
            <a:spLocks noGrp="1" noChangeArrowheads="1"/>
          </p:cNvSpPr>
          <p:nvPr>
            <p:ph idx="1" hasCustomPrompt="1"/>
          </p:nvPr>
        </p:nvSpPr>
        <p:spPr bwMode="auto">
          <a:xfrm>
            <a:off x="1323975" y="1431652"/>
            <a:ext cx="7524750" cy="115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spcCol="360000" anchor="t" anchorCtr="0" compatLnSpc="1">
            <a:prstTxWarp prst="textNoShape">
              <a:avLst/>
            </a:prstTxWarp>
          </a:bodyPr>
          <a:lstStyle>
            <a:lvl1pPr>
              <a:defRPr sz="2400" b="1" i="0">
                <a:solidFill>
                  <a:schemeClr val="bg2"/>
                </a:solidFill>
              </a:defRPr>
            </a:lvl1pPr>
          </a:lstStyle>
          <a:p>
            <a:pPr lvl="0"/>
            <a:r>
              <a:rPr lang="nl-NL" dirty="0" err="1"/>
              <a:t>Title</a:t>
            </a:r>
            <a:r>
              <a:rPr lang="nl-NL" dirty="0"/>
              <a:t> or </a:t>
            </a:r>
            <a:r>
              <a:rPr lang="nl-NL" dirty="0" err="1"/>
              <a:t>Address</a:t>
            </a:r>
            <a:endParaRPr lang="nl-NL" dirty="0"/>
          </a:p>
        </p:txBody>
      </p:sp>
      <p:pic>
        <p:nvPicPr>
          <p:cNvPr id="14" name="Afbeelding 13" descr="logo UL_RGB.pd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10939" y="5961325"/>
            <a:ext cx="495798" cy="576000"/>
          </a:xfrm>
          <a:prstGeom prst="rect">
            <a:avLst/>
          </a:prstGeom>
        </p:spPr>
      </p:pic>
      <p:sp>
        <p:nvSpPr>
          <p:cNvPr id="17" name="Tijdelijke aanduiding voor tekst 3"/>
          <p:cNvSpPr>
            <a:spLocks noGrp="1"/>
          </p:cNvSpPr>
          <p:nvPr>
            <p:ph type="body" sz="half" idx="10"/>
          </p:nvPr>
        </p:nvSpPr>
        <p:spPr>
          <a:xfrm>
            <a:off x="1323974" y="2839003"/>
            <a:ext cx="7524751" cy="3418922"/>
          </a:xfrm>
        </p:spPr>
        <p:txBody>
          <a:bodyPr/>
          <a:lstStyle>
            <a:lvl1pPr marL="0" indent="0">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16" name="Afbeelding 15" descr="logo lumc_Fedra_PPT_20 mm E.pdf"/>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566738" y="278075"/>
            <a:ext cx="2293895" cy="576000"/>
          </a:xfrm>
          <a:prstGeom prst="rect">
            <a:avLst/>
          </a:prstGeom>
        </p:spPr>
      </p:pic>
    </p:spTree>
    <p:extLst>
      <p:ext uri="{BB962C8B-B14F-4D97-AF65-F5344CB8AC3E}">
        <p14:creationId xmlns:p14="http://schemas.microsoft.com/office/powerpoint/2010/main" val="15300306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cstate="screen">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566738" y="0"/>
            <a:ext cx="6524625" cy="854075"/>
          </a:xfrm>
        </p:spPr>
        <p:txBody>
          <a:bodyPr/>
          <a:lstStyle>
            <a:lvl1pPr>
              <a:defRPr cap="all"/>
            </a:lvl1pPr>
          </a:lstStyle>
          <a:p>
            <a:r>
              <a:rPr lang="nl-NL" dirty="0"/>
              <a:t>SECTION</a:t>
            </a:r>
          </a:p>
        </p:txBody>
      </p:sp>
      <p:sp>
        <p:nvSpPr>
          <p:cNvPr id="3" name="Tijdelijke aanduiding voor datum 2"/>
          <p:cNvSpPr>
            <a:spLocks noGrp="1"/>
          </p:cNvSpPr>
          <p:nvPr>
            <p:ph type="dt" sz="half" idx="10"/>
          </p:nvPr>
        </p:nvSpPr>
        <p:spPr/>
        <p:txBody>
          <a:bodyPr/>
          <a:lstStyle/>
          <a:p>
            <a:fld id="{D5D2E433-9D72-44A1-825A-87CDD5599884}" type="datetime5">
              <a:rPr lang="en-US" smtClean="0"/>
              <a:t>2-Nov-20</a:t>
            </a:fld>
            <a:endParaRPr lang="en-GB" dirty="0"/>
          </a:p>
        </p:txBody>
      </p:sp>
      <p:sp>
        <p:nvSpPr>
          <p:cNvPr id="4" name="Tijdelijke aanduiding voor voettekst 3"/>
          <p:cNvSpPr>
            <a:spLocks noGrp="1"/>
          </p:cNvSpPr>
          <p:nvPr>
            <p:ph type="ftr" sz="quarter" idx="11"/>
          </p:nvPr>
        </p:nvSpPr>
        <p:spPr/>
        <p:txBody>
          <a:bodyPr/>
          <a:lstStyle/>
          <a:p>
            <a:r>
              <a:rPr lang="en-GB" dirty="0"/>
              <a:t>Insert &gt; Header &amp; footer</a:t>
            </a:r>
          </a:p>
        </p:txBody>
      </p:sp>
      <p:sp>
        <p:nvSpPr>
          <p:cNvPr id="5" name="Tijdelijke aanduiding voor dianummer 4"/>
          <p:cNvSpPr>
            <a:spLocks noGrp="1"/>
          </p:cNvSpPr>
          <p:nvPr>
            <p:ph type="sldNum" sz="quarter" idx="12"/>
          </p:nvPr>
        </p:nvSpPr>
        <p:spPr/>
        <p:txBody>
          <a:bodyPr/>
          <a:lstStyle/>
          <a:p>
            <a:fld id="{5306AC46-015F-6E44-B83A-36E79AEF5356}" type="slidenum">
              <a:rPr lang="en-GB" smtClean="0"/>
              <a:pPr/>
              <a:t>‹#›</a:t>
            </a:fld>
            <a:endParaRPr lang="en-GB" dirty="0"/>
          </a:p>
        </p:txBody>
      </p:sp>
      <p:sp>
        <p:nvSpPr>
          <p:cNvPr id="10" name="Tijdelijke aanduiding voor afbeelding 2"/>
          <p:cNvSpPr>
            <a:spLocks noGrp="1"/>
          </p:cNvSpPr>
          <p:nvPr>
            <p:ph type="pic" idx="14"/>
          </p:nvPr>
        </p:nvSpPr>
        <p:spPr>
          <a:xfrm>
            <a:off x="5969102" y="2583652"/>
            <a:ext cx="2880000" cy="2880000"/>
          </a:xfrm>
        </p:spPr>
        <p:txBody>
          <a:bodyPr/>
          <a:lstStyle>
            <a:lvl1pPr marL="0" indent="0">
              <a:buNone/>
              <a:defRPr sz="800">
                <a:solidFill>
                  <a:schemeClr val="accent4"/>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nl-NL" dirty="0"/>
          </a:p>
        </p:txBody>
      </p:sp>
      <p:sp>
        <p:nvSpPr>
          <p:cNvPr id="11" name="Tijdelijke aanduiding voor inhoud 10"/>
          <p:cNvSpPr>
            <a:spLocks noGrp="1"/>
          </p:cNvSpPr>
          <p:nvPr>
            <p:ph sz="quarter" idx="15"/>
          </p:nvPr>
        </p:nvSpPr>
        <p:spPr>
          <a:xfrm>
            <a:off x="566738" y="2583652"/>
            <a:ext cx="5283200" cy="3674274"/>
          </a:xfrm>
        </p:spPr>
        <p:txBody>
          <a:bodyPr/>
          <a:lstStyle>
            <a:lvl1pPr>
              <a:lnSpc>
                <a:spcPct val="100000"/>
              </a:lnSpc>
              <a:defRPr sz="5400" b="1" i="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3035655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Section Header with Logo">
    <p:bg>
      <p:bgPr>
        <a:blipFill dpi="0" rotWithShape="1">
          <a:blip r:embed="rId2" cstate="screen">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566738" y="0"/>
            <a:ext cx="6524625" cy="854075"/>
          </a:xfrm>
        </p:spPr>
        <p:txBody>
          <a:bodyPr/>
          <a:lstStyle>
            <a:lvl1pPr>
              <a:defRPr cap="all"/>
            </a:lvl1pPr>
          </a:lstStyle>
          <a:p>
            <a:r>
              <a:rPr lang="nl-NL" dirty="0"/>
              <a:t>SECTION</a:t>
            </a:r>
          </a:p>
        </p:txBody>
      </p:sp>
      <p:sp>
        <p:nvSpPr>
          <p:cNvPr id="3" name="Tijdelijke aanduiding voor datum 2"/>
          <p:cNvSpPr>
            <a:spLocks noGrp="1"/>
          </p:cNvSpPr>
          <p:nvPr>
            <p:ph type="dt" sz="half" idx="10"/>
          </p:nvPr>
        </p:nvSpPr>
        <p:spPr/>
        <p:txBody>
          <a:bodyPr/>
          <a:lstStyle/>
          <a:p>
            <a:fld id="{D5D2E433-9D72-44A1-825A-87CDD5599884}" type="datetime5">
              <a:rPr lang="en-US" smtClean="0"/>
              <a:t>2-Nov-20</a:t>
            </a:fld>
            <a:endParaRPr lang="en-GB" dirty="0"/>
          </a:p>
        </p:txBody>
      </p:sp>
      <p:sp>
        <p:nvSpPr>
          <p:cNvPr id="4" name="Tijdelijke aanduiding voor voettekst 3"/>
          <p:cNvSpPr>
            <a:spLocks noGrp="1"/>
          </p:cNvSpPr>
          <p:nvPr>
            <p:ph type="ftr" sz="quarter" idx="11"/>
          </p:nvPr>
        </p:nvSpPr>
        <p:spPr/>
        <p:txBody>
          <a:bodyPr/>
          <a:lstStyle/>
          <a:p>
            <a:r>
              <a:rPr lang="en-GB" dirty="0"/>
              <a:t>Insert &gt; Header &amp; footer</a:t>
            </a:r>
          </a:p>
        </p:txBody>
      </p:sp>
      <p:sp>
        <p:nvSpPr>
          <p:cNvPr id="5" name="Tijdelijke aanduiding voor dianummer 4"/>
          <p:cNvSpPr>
            <a:spLocks noGrp="1"/>
          </p:cNvSpPr>
          <p:nvPr>
            <p:ph type="sldNum" sz="quarter" idx="12"/>
          </p:nvPr>
        </p:nvSpPr>
        <p:spPr/>
        <p:txBody>
          <a:bodyPr/>
          <a:lstStyle/>
          <a:p>
            <a:fld id="{5306AC46-015F-6E44-B83A-36E79AEF5356}" type="slidenum">
              <a:rPr lang="en-GB" smtClean="0"/>
              <a:pPr/>
              <a:t>‹#›</a:t>
            </a:fld>
            <a:endParaRPr lang="en-GB" dirty="0"/>
          </a:p>
        </p:txBody>
      </p:sp>
      <p:sp>
        <p:nvSpPr>
          <p:cNvPr id="10" name="Tijdelijke aanduiding voor afbeelding 2"/>
          <p:cNvSpPr>
            <a:spLocks noGrp="1"/>
          </p:cNvSpPr>
          <p:nvPr>
            <p:ph type="pic" idx="14"/>
          </p:nvPr>
        </p:nvSpPr>
        <p:spPr>
          <a:xfrm>
            <a:off x="5969102" y="2583652"/>
            <a:ext cx="2880000" cy="2880000"/>
          </a:xfrm>
        </p:spPr>
        <p:txBody>
          <a:bodyPr/>
          <a:lstStyle>
            <a:lvl1pPr marL="0" indent="0">
              <a:buNone/>
              <a:defRPr sz="800">
                <a:solidFill>
                  <a:schemeClr val="accent4"/>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nl-NL" dirty="0"/>
          </a:p>
        </p:txBody>
      </p:sp>
      <p:sp>
        <p:nvSpPr>
          <p:cNvPr id="11" name="Tijdelijke aanduiding voor inhoud 10"/>
          <p:cNvSpPr>
            <a:spLocks noGrp="1"/>
          </p:cNvSpPr>
          <p:nvPr>
            <p:ph sz="quarter" idx="15"/>
          </p:nvPr>
        </p:nvSpPr>
        <p:spPr>
          <a:xfrm>
            <a:off x="566738" y="2583652"/>
            <a:ext cx="5283200" cy="3674274"/>
          </a:xfrm>
        </p:spPr>
        <p:txBody>
          <a:bodyPr/>
          <a:lstStyle>
            <a:lvl1pPr>
              <a:lnSpc>
                <a:spcPct val="100000"/>
              </a:lnSpc>
              <a:defRPr sz="5400" b="1" i="0">
                <a:solidFill>
                  <a:schemeClr val="bg2"/>
                </a:solidFill>
              </a:defRPr>
            </a:lvl1pPr>
          </a:lstStyle>
          <a:p>
            <a:pPr lvl="0"/>
            <a:r>
              <a:rPr lang="en-US"/>
              <a:t>Click to edit Master text styles</a:t>
            </a:r>
          </a:p>
        </p:txBody>
      </p:sp>
      <p:pic>
        <p:nvPicPr>
          <p:cNvPr id="9" name="Afbeelding 8" descr="logo lumc_BLOKJES_PPT_20 mm NL.pdf"/>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8279452" y="281518"/>
            <a:ext cx="576000" cy="576000"/>
          </a:xfrm>
          <a:prstGeom prst="rect">
            <a:avLst/>
          </a:prstGeom>
        </p:spPr>
      </p:pic>
    </p:spTree>
    <p:extLst>
      <p:ext uri="{BB962C8B-B14F-4D97-AF65-F5344CB8AC3E}">
        <p14:creationId xmlns:p14="http://schemas.microsoft.com/office/powerpoint/2010/main" val="2325698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el 1"/>
          <p:cNvSpPr>
            <a:spLocks noGrp="1"/>
          </p:cNvSpPr>
          <p:nvPr>
            <p:ph type="title"/>
          </p:nvPr>
        </p:nvSpPr>
        <p:spPr>
          <a:xfrm>
            <a:off x="566738" y="0"/>
            <a:ext cx="6524625" cy="854075"/>
          </a:xfrm>
        </p:spPr>
        <p:txBody>
          <a:bodyPr/>
          <a:lstStyle/>
          <a:p>
            <a:r>
              <a:rPr lang="en-US"/>
              <a:t>Click to edit Master title style</a:t>
            </a:r>
            <a:endParaRPr lang="nl-NL"/>
          </a:p>
        </p:txBody>
      </p:sp>
      <p:sp>
        <p:nvSpPr>
          <p:cNvPr id="3" name="Tijdelijke aanduiding voor inhoud 2"/>
          <p:cNvSpPr>
            <a:spLocks noGrp="1"/>
          </p:cNvSpPr>
          <p:nvPr>
            <p:ph idx="1"/>
          </p:nvPr>
        </p:nvSpPr>
        <p:spPr>
          <a:xfrm>
            <a:off x="566738" y="1144588"/>
            <a:ext cx="8291512" cy="5113338"/>
          </a:xfrm>
        </p:spPr>
        <p:txBody>
          <a:bodyPr/>
          <a:lstStyle>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dirty="0"/>
          </a:p>
        </p:txBody>
      </p:sp>
      <p:sp>
        <p:nvSpPr>
          <p:cNvPr id="7" name="Rectangle 4"/>
          <p:cNvSpPr>
            <a:spLocks noGrp="1" noChangeArrowheads="1"/>
          </p:cNvSpPr>
          <p:nvPr>
            <p:ph type="dt" sz="half" idx="2"/>
          </p:nvPr>
        </p:nvSpPr>
        <p:spPr bwMode="auto">
          <a:xfrm>
            <a:off x="6350000" y="6553200"/>
            <a:ext cx="250825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lvl1pPr algn="r">
              <a:defRPr sz="1200">
                <a:solidFill>
                  <a:schemeClr val="tx1"/>
                </a:solidFill>
                <a:latin typeface="+mn-lt"/>
              </a:defRPr>
            </a:lvl1pPr>
          </a:lstStyle>
          <a:p>
            <a:fld id="{B56D05B5-D364-4AEF-B082-C09BD56261D7}" type="datetime5">
              <a:rPr lang="en-US" smtClean="0"/>
              <a:t>2-Nov-20</a:t>
            </a:fld>
            <a:endParaRPr lang="en-GB" dirty="0"/>
          </a:p>
        </p:txBody>
      </p:sp>
      <p:sp>
        <p:nvSpPr>
          <p:cNvPr id="9" name="Rectangle 6"/>
          <p:cNvSpPr>
            <a:spLocks noGrp="1" noChangeArrowheads="1"/>
          </p:cNvSpPr>
          <p:nvPr>
            <p:ph type="sldNum" sz="quarter" idx="4"/>
          </p:nvPr>
        </p:nvSpPr>
        <p:spPr bwMode="auto">
          <a:xfrm>
            <a:off x="566738" y="6553200"/>
            <a:ext cx="542395"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lvl1pPr algn="l">
              <a:defRPr sz="1200">
                <a:solidFill>
                  <a:schemeClr val="tx1"/>
                </a:solidFill>
                <a:latin typeface="+mn-lt"/>
              </a:defRPr>
            </a:lvl1pPr>
          </a:lstStyle>
          <a:p>
            <a:fld id="{5306AC46-015F-6E44-B83A-36E79AEF5356}" type="slidenum">
              <a:rPr lang="en-GB" smtClean="0"/>
              <a:pPr/>
              <a:t>‹#›</a:t>
            </a:fld>
            <a:endParaRPr lang="en-GB" dirty="0"/>
          </a:p>
        </p:txBody>
      </p:sp>
      <p:sp>
        <p:nvSpPr>
          <p:cNvPr id="10" name="Rectangle 5"/>
          <p:cNvSpPr>
            <a:spLocks noGrp="1" noChangeArrowheads="1"/>
          </p:cNvSpPr>
          <p:nvPr>
            <p:ph type="ftr" sz="quarter" idx="3"/>
          </p:nvPr>
        </p:nvSpPr>
        <p:spPr bwMode="auto">
          <a:xfrm>
            <a:off x="1304925" y="6553200"/>
            <a:ext cx="4708525"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lvl1pPr>
              <a:defRPr sz="1200">
                <a:solidFill>
                  <a:schemeClr val="tx1"/>
                </a:solidFill>
                <a:latin typeface="+mn-lt"/>
              </a:defRPr>
            </a:lvl1pPr>
          </a:lstStyle>
          <a:p>
            <a:r>
              <a:rPr lang="en-GB" dirty="0"/>
              <a:t>Insert &gt; Header &amp; footer</a:t>
            </a:r>
          </a:p>
        </p:txBody>
      </p:sp>
    </p:spTree>
    <p:extLst>
      <p:ext uri="{BB962C8B-B14F-4D97-AF65-F5344CB8AC3E}">
        <p14:creationId xmlns:p14="http://schemas.microsoft.com/office/powerpoint/2010/main" val="5903060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1_Title and Content with Logo">
    <p:spTree>
      <p:nvGrpSpPr>
        <p:cNvPr id="1" name=""/>
        <p:cNvGrpSpPr/>
        <p:nvPr/>
      </p:nvGrpSpPr>
      <p:grpSpPr>
        <a:xfrm>
          <a:off x="0" y="0"/>
          <a:ext cx="0" cy="0"/>
          <a:chOff x="0" y="0"/>
          <a:chExt cx="0" cy="0"/>
        </a:xfrm>
      </p:grpSpPr>
      <p:sp>
        <p:nvSpPr>
          <p:cNvPr id="2" name="Titel 1"/>
          <p:cNvSpPr>
            <a:spLocks noGrp="1"/>
          </p:cNvSpPr>
          <p:nvPr>
            <p:ph type="title"/>
          </p:nvPr>
        </p:nvSpPr>
        <p:spPr>
          <a:xfrm>
            <a:off x="566738" y="0"/>
            <a:ext cx="6524625" cy="854075"/>
          </a:xfrm>
        </p:spPr>
        <p:txBody>
          <a:bodyPr/>
          <a:lstStyle/>
          <a:p>
            <a:r>
              <a:rPr lang="en-US"/>
              <a:t>Click to edit Master title style</a:t>
            </a:r>
            <a:endParaRPr lang="nl-NL"/>
          </a:p>
        </p:txBody>
      </p:sp>
      <p:sp>
        <p:nvSpPr>
          <p:cNvPr id="3" name="Tijdelijke aanduiding voor inhoud 2"/>
          <p:cNvSpPr>
            <a:spLocks noGrp="1"/>
          </p:cNvSpPr>
          <p:nvPr>
            <p:ph idx="1"/>
          </p:nvPr>
        </p:nvSpPr>
        <p:spPr>
          <a:xfrm>
            <a:off x="566738" y="1144588"/>
            <a:ext cx="8291512" cy="5113338"/>
          </a:xfrm>
        </p:spPr>
        <p:txBody>
          <a:bodyPr/>
          <a:lstStyle>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dirty="0"/>
          </a:p>
        </p:txBody>
      </p:sp>
      <p:sp>
        <p:nvSpPr>
          <p:cNvPr id="7" name="Rectangle 4"/>
          <p:cNvSpPr>
            <a:spLocks noGrp="1" noChangeArrowheads="1"/>
          </p:cNvSpPr>
          <p:nvPr>
            <p:ph type="dt" sz="half" idx="2"/>
          </p:nvPr>
        </p:nvSpPr>
        <p:spPr bwMode="auto">
          <a:xfrm>
            <a:off x="6350000" y="6553200"/>
            <a:ext cx="250825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lvl1pPr algn="r">
              <a:defRPr sz="1200">
                <a:solidFill>
                  <a:schemeClr val="tx1"/>
                </a:solidFill>
                <a:latin typeface="+mn-lt"/>
              </a:defRPr>
            </a:lvl1pPr>
          </a:lstStyle>
          <a:p>
            <a:fld id="{B56D05B5-D364-4AEF-B082-C09BD56261D7}" type="datetime5">
              <a:rPr lang="en-US" smtClean="0"/>
              <a:t>2-Nov-20</a:t>
            </a:fld>
            <a:endParaRPr lang="en-GB" dirty="0"/>
          </a:p>
        </p:txBody>
      </p:sp>
      <p:sp>
        <p:nvSpPr>
          <p:cNvPr id="9" name="Rectangle 6"/>
          <p:cNvSpPr>
            <a:spLocks noGrp="1" noChangeArrowheads="1"/>
          </p:cNvSpPr>
          <p:nvPr>
            <p:ph type="sldNum" sz="quarter" idx="4"/>
          </p:nvPr>
        </p:nvSpPr>
        <p:spPr bwMode="auto">
          <a:xfrm>
            <a:off x="566738" y="6553200"/>
            <a:ext cx="542395"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lvl1pPr algn="l">
              <a:defRPr sz="1200">
                <a:solidFill>
                  <a:schemeClr val="tx1"/>
                </a:solidFill>
                <a:latin typeface="+mn-lt"/>
              </a:defRPr>
            </a:lvl1pPr>
          </a:lstStyle>
          <a:p>
            <a:fld id="{5306AC46-015F-6E44-B83A-36E79AEF5356}" type="slidenum">
              <a:rPr lang="en-GB" smtClean="0"/>
              <a:pPr/>
              <a:t>‹#›</a:t>
            </a:fld>
            <a:endParaRPr lang="en-GB" dirty="0"/>
          </a:p>
        </p:txBody>
      </p:sp>
      <p:sp>
        <p:nvSpPr>
          <p:cNvPr id="10" name="Rectangle 5"/>
          <p:cNvSpPr>
            <a:spLocks noGrp="1" noChangeArrowheads="1"/>
          </p:cNvSpPr>
          <p:nvPr>
            <p:ph type="ftr" sz="quarter" idx="3"/>
          </p:nvPr>
        </p:nvSpPr>
        <p:spPr bwMode="auto">
          <a:xfrm>
            <a:off x="1304925" y="6553200"/>
            <a:ext cx="4708525"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lvl1pPr>
              <a:defRPr sz="1200">
                <a:solidFill>
                  <a:schemeClr val="tx1"/>
                </a:solidFill>
                <a:latin typeface="+mn-lt"/>
              </a:defRPr>
            </a:lvl1pPr>
          </a:lstStyle>
          <a:p>
            <a:r>
              <a:rPr lang="en-GB" dirty="0"/>
              <a:t>Insert &gt; Header &amp; footer</a:t>
            </a:r>
          </a:p>
        </p:txBody>
      </p:sp>
      <p:pic>
        <p:nvPicPr>
          <p:cNvPr id="8" name="Afbeelding 7" descr="logo lumc_BLOKJES_PPT_20 mm NL.pdf"/>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8279452" y="281518"/>
            <a:ext cx="576000" cy="576000"/>
          </a:xfrm>
          <a:prstGeom prst="rect">
            <a:avLst/>
          </a:prstGeom>
        </p:spPr>
      </p:pic>
    </p:spTree>
    <p:extLst>
      <p:ext uri="{BB962C8B-B14F-4D97-AF65-F5344CB8AC3E}">
        <p14:creationId xmlns:p14="http://schemas.microsoft.com/office/powerpoint/2010/main" val="3154981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lide without footer">
    <p:spTree>
      <p:nvGrpSpPr>
        <p:cNvPr id="1" name=""/>
        <p:cNvGrpSpPr/>
        <p:nvPr/>
      </p:nvGrpSpPr>
      <p:grpSpPr>
        <a:xfrm>
          <a:off x="0" y="0"/>
          <a:ext cx="0" cy="0"/>
          <a:chOff x="0" y="0"/>
          <a:chExt cx="0" cy="0"/>
        </a:xfrm>
      </p:grpSpPr>
      <p:sp>
        <p:nvSpPr>
          <p:cNvPr id="2" name="Titel 1"/>
          <p:cNvSpPr>
            <a:spLocks noGrp="1"/>
          </p:cNvSpPr>
          <p:nvPr>
            <p:ph type="title"/>
          </p:nvPr>
        </p:nvSpPr>
        <p:spPr>
          <a:xfrm>
            <a:off x="566738" y="0"/>
            <a:ext cx="6524625" cy="854075"/>
          </a:xfrm>
        </p:spPr>
        <p:txBody>
          <a:bodyPr/>
          <a:lstStyle/>
          <a:p>
            <a:r>
              <a:rPr lang="en-US"/>
              <a:t>Click to edit Master title style</a:t>
            </a:r>
            <a:endParaRPr lang="nl-NL" dirty="0"/>
          </a:p>
        </p:txBody>
      </p:sp>
      <p:sp>
        <p:nvSpPr>
          <p:cNvPr id="7" name="Rechthoek 6"/>
          <p:cNvSpPr/>
          <p:nvPr userDrawn="1"/>
        </p:nvSpPr>
        <p:spPr bwMode="auto">
          <a:xfrm>
            <a:off x="0" y="6527800"/>
            <a:ext cx="9144000" cy="330200"/>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nl-NL" sz="2400" b="0" i="0" u="none" strike="noStrike" cap="none" normalizeH="0" baseline="0">
              <a:ln>
                <a:noFill/>
              </a:ln>
              <a:solidFill>
                <a:schemeClr val="tx1"/>
              </a:solidFill>
              <a:effectLst/>
              <a:latin typeface="Times" charset="0"/>
              <a:ea typeface="ＭＳ Ｐゴシック" charset="0"/>
            </a:endParaRPr>
          </a:p>
        </p:txBody>
      </p:sp>
      <p:sp>
        <p:nvSpPr>
          <p:cNvPr id="4" name="Tijdelijke aanduiding voor inhoud 2"/>
          <p:cNvSpPr>
            <a:spLocks noGrp="1"/>
          </p:cNvSpPr>
          <p:nvPr>
            <p:ph idx="1"/>
          </p:nvPr>
        </p:nvSpPr>
        <p:spPr>
          <a:xfrm>
            <a:off x="566738" y="1144588"/>
            <a:ext cx="8291512" cy="5383212"/>
          </a:xfrm>
        </p:spPr>
        <p:txBody>
          <a:bodyPr/>
          <a:lstStyle>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dirty="0"/>
          </a:p>
        </p:txBody>
      </p:sp>
    </p:spTree>
    <p:extLst>
      <p:ext uri="{BB962C8B-B14F-4D97-AF65-F5344CB8AC3E}">
        <p14:creationId xmlns:p14="http://schemas.microsoft.com/office/powerpoint/2010/main" val="23512566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ingle title line">
    <p:bg>
      <p:bgPr>
        <a:blipFill dpi="0" rotWithShape="1">
          <a:blip r:embed="rId2" cstate="screen">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6" name="Rechthoek 5"/>
          <p:cNvSpPr/>
          <p:nvPr userDrawn="1"/>
        </p:nvSpPr>
        <p:spPr bwMode="auto">
          <a:xfrm>
            <a:off x="0" y="6527800"/>
            <a:ext cx="9144000" cy="330200"/>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nl-NL" sz="2400" b="0" i="0" u="none" strike="noStrike" cap="none" normalizeH="0" baseline="0">
              <a:ln>
                <a:noFill/>
              </a:ln>
              <a:solidFill>
                <a:schemeClr val="tx1"/>
              </a:solidFill>
              <a:effectLst/>
              <a:latin typeface="Times" charset="0"/>
              <a:ea typeface="ＭＳ Ｐゴシック" charset="0"/>
            </a:endParaRPr>
          </a:p>
        </p:txBody>
      </p:sp>
      <p:sp>
        <p:nvSpPr>
          <p:cNvPr id="8" name="Titel 1"/>
          <p:cNvSpPr>
            <a:spLocks noGrp="1"/>
          </p:cNvSpPr>
          <p:nvPr>
            <p:ph type="title"/>
          </p:nvPr>
        </p:nvSpPr>
        <p:spPr>
          <a:xfrm>
            <a:off x="566738" y="0"/>
            <a:ext cx="6524625" cy="501649"/>
          </a:xfrm>
        </p:spPr>
        <p:txBody>
          <a:bodyPr/>
          <a:lstStyle/>
          <a:p>
            <a:r>
              <a:rPr lang="en-US"/>
              <a:t>Click to edit Master title style</a:t>
            </a:r>
            <a:endParaRPr lang="nl-NL" dirty="0"/>
          </a:p>
        </p:txBody>
      </p:sp>
      <p:sp>
        <p:nvSpPr>
          <p:cNvPr id="5" name="Tijdelijke aanduiding voor inhoud 2"/>
          <p:cNvSpPr>
            <a:spLocks noGrp="1"/>
          </p:cNvSpPr>
          <p:nvPr>
            <p:ph idx="1"/>
          </p:nvPr>
        </p:nvSpPr>
        <p:spPr>
          <a:xfrm>
            <a:off x="566738" y="830263"/>
            <a:ext cx="8291512" cy="5697537"/>
          </a:xfrm>
        </p:spPr>
        <p:txBody>
          <a:bodyPr/>
          <a:lstStyle>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dirty="0"/>
          </a:p>
        </p:txBody>
      </p:sp>
    </p:spTree>
    <p:extLst>
      <p:ext uri="{BB962C8B-B14F-4D97-AF65-F5344CB8AC3E}">
        <p14:creationId xmlns:p14="http://schemas.microsoft.com/office/powerpoint/2010/main" val="17867331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el 1"/>
          <p:cNvSpPr>
            <a:spLocks noGrp="1"/>
          </p:cNvSpPr>
          <p:nvPr>
            <p:ph type="title"/>
          </p:nvPr>
        </p:nvSpPr>
        <p:spPr>
          <a:xfrm>
            <a:off x="566738" y="0"/>
            <a:ext cx="6524625" cy="854075"/>
          </a:xfrm>
        </p:spPr>
        <p:txBody>
          <a:bodyPr/>
          <a:lstStyle/>
          <a:p>
            <a:r>
              <a:rPr lang="en-US"/>
              <a:t>Click to edit Master title style</a:t>
            </a:r>
            <a:endParaRPr lang="nl-NL" dirty="0"/>
          </a:p>
        </p:txBody>
      </p:sp>
      <p:sp>
        <p:nvSpPr>
          <p:cNvPr id="5" name="Tijdelijke aanduiding voor datum 4"/>
          <p:cNvSpPr>
            <a:spLocks noGrp="1"/>
          </p:cNvSpPr>
          <p:nvPr>
            <p:ph type="dt" sz="half" idx="10"/>
          </p:nvPr>
        </p:nvSpPr>
        <p:spPr/>
        <p:txBody>
          <a:bodyPr/>
          <a:lstStyle>
            <a:lvl1pPr>
              <a:defRPr/>
            </a:lvl1pPr>
          </a:lstStyle>
          <a:p>
            <a:fld id="{371684A0-EA8F-4EA6-8525-4B02CE66D32D}" type="datetime5">
              <a:rPr lang="en-US" smtClean="0"/>
              <a:t>2-Nov-20</a:t>
            </a:fld>
            <a:endParaRPr lang="en-GB" dirty="0"/>
          </a:p>
        </p:txBody>
      </p:sp>
      <p:sp>
        <p:nvSpPr>
          <p:cNvPr id="7" name="Tijdelijke aanduiding voor dianummer 6"/>
          <p:cNvSpPr>
            <a:spLocks noGrp="1"/>
          </p:cNvSpPr>
          <p:nvPr>
            <p:ph type="sldNum" sz="quarter" idx="12"/>
          </p:nvPr>
        </p:nvSpPr>
        <p:spPr/>
        <p:txBody>
          <a:bodyPr/>
          <a:lstStyle>
            <a:lvl1pPr>
              <a:defRPr/>
            </a:lvl1pPr>
          </a:lstStyle>
          <a:p>
            <a:fld id="{3C622A6F-56DC-804D-B355-6A0ECE94EB36}" type="slidenum">
              <a:rPr lang="en-GB"/>
              <a:pPr/>
              <a:t>‹#›</a:t>
            </a:fld>
            <a:endParaRPr lang="en-GB">
              <a:solidFill>
                <a:schemeClr val="bg1"/>
              </a:solidFill>
            </a:endParaRPr>
          </a:p>
        </p:txBody>
      </p:sp>
      <p:sp>
        <p:nvSpPr>
          <p:cNvPr id="8" name="Rectangle 3"/>
          <p:cNvSpPr>
            <a:spLocks noGrp="1" noChangeArrowheads="1"/>
          </p:cNvSpPr>
          <p:nvPr>
            <p:ph idx="1"/>
          </p:nvPr>
        </p:nvSpPr>
        <p:spPr bwMode="auto">
          <a:xfrm>
            <a:off x="566738" y="1144588"/>
            <a:ext cx="4003675" cy="5113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marL="0" indent="0">
              <a:buFontTx/>
              <a:buNone/>
              <a:defRPr/>
            </a:lvl1pPr>
            <a:lvl2pPr marL="0">
              <a:defRPr/>
            </a:lvl2pPr>
            <a:lvl3pPr marL="360000">
              <a:defRPr/>
            </a:lvl3pPr>
            <a:lvl4pPr marL="720000">
              <a:defRPr/>
            </a:lvl4pPr>
            <a:lvl5pPr marL="1080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Rectangle 3"/>
          <p:cNvSpPr>
            <a:spLocks noGrp="1" noChangeArrowheads="1"/>
          </p:cNvSpPr>
          <p:nvPr>
            <p:ph idx="13"/>
          </p:nvPr>
        </p:nvSpPr>
        <p:spPr bwMode="auto">
          <a:xfrm>
            <a:off x="4860032" y="1144588"/>
            <a:ext cx="4003675" cy="5113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marL="0" indent="0">
              <a:buFontTx/>
              <a:buNone/>
              <a:defRPr/>
            </a:lvl1pPr>
            <a:lvl2pPr marL="0">
              <a:defRPr/>
            </a:lvl2pPr>
            <a:lvl3pPr marL="360000">
              <a:defRPr/>
            </a:lvl3pPr>
            <a:lvl4pPr marL="720000">
              <a:defRPr/>
            </a:lvl4pPr>
            <a:lvl5pPr marL="1080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Rectangle 5"/>
          <p:cNvSpPr>
            <a:spLocks noGrp="1" noChangeArrowheads="1"/>
          </p:cNvSpPr>
          <p:nvPr>
            <p:ph type="ftr" sz="quarter" idx="3"/>
          </p:nvPr>
        </p:nvSpPr>
        <p:spPr bwMode="auto">
          <a:xfrm>
            <a:off x="1304925" y="6553200"/>
            <a:ext cx="4708525"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lvl1pPr>
              <a:defRPr sz="1200">
                <a:solidFill>
                  <a:schemeClr val="tx1"/>
                </a:solidFill>
                <a:latin typeface="+mn-lt"/>
              </a:defRPr>
            </a:lvl1pPr>
          </a:lstStyle>
          <a:p>
            <a:r>
              <a:rPr lang="en-GB" dirty="0"/>
              <a:t>Insert &gt; Header &amp; footer</a:t>
            </a:r>
          </a:p>
        </p:txBody>
      </p:sp>
    </p:spTree>
    <p:extLst>
      <p:ext uri="{BB962C8B-B14F-4D97-AF65-F5344CB8AC3E}">
        <p14:creationId xmlns:p14="http://schemas.microsoft.com/office/powerpoint/2010/main" val="41431825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ijdelijke aanduiding voor tekst 2"/>
          <p:cNvSpPr>
            <a:spLocks noGrp="1"/>
          </p:cNvSpPr>
          <p:nvPr>
            <p:ph type="body" idx="1"/>
          </p:nvPr>
        </p:nvSpPr>
        <p:spPr>
          <a:xfrm>
            <a:off x="566738" y="1135063"/>
            <a:ext cx="4003675" cy="846453"/>
          </a:xfrm>
        </p:spPr>
        <p:txBody>
          <a:bodyPr anchor="b"/>
          <a:lstStyle>
            <a:lvl1pPr marL="0" indent="0">
              <a:buNone/>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Tijdelijke aanduiding voor inhoud 3"/>
          <p:cNvSpPr>
            <a:spLocks noGrp="1"/>
          </p:cNvSpPr>
          <p:nvPr>
            <p:ph sz="half" idx="2"/>
          </p:nvPr>
        </p:nvSpPr>
        <p:spPr>
          <a:xfrm>
            <a:off x="566737" y="2174875"/>
            <a:ext cx="4003676" cy="4083050"/>
          </a:xfrm>
        </p:spPr>
        <p:txBody>
          <a:bodyPr/>
          <a:lstStyle>
            <a:lvl1pPr>
              <a:defRPr sz="2000"/>
            </a:lvl1pPr>
            <a:lvl2pPr>
              <a:defRPr sz="20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dirty="0"/>
          </a:p>
        </p:txBody>
      </p:sp>
      <p:sp>
        <p:nvSpPr>
          <p:cNvPr id="5" name="Tijdelijke aanduiding voor tekst 4"/>
          <p:cNvSpPr>
            <a:spLocks noGrp="1"/>
          </p:cNvSpPr>
          <p:nvPr>
            <p:ph type="body" sz="quarter" idx="3"/>
          </p:nvPr>
        </p:nvSpPr>
        <p:spPr>
          <a:xfrm>
            <a:off x="4852988" y="1135063"/>
            <a:ext cx="4004630" cy="846453"/>
          </a:xfrm>
        </p:spPr>
        <p:txBody>
          <a:bodyPr anchor="b"/>
          <a:lstStyle>
            <a:lvl1pPr marL="0" indent="0">
              <a:buNone/>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Tijdelijke aanduiding voor inhoud 5"/>
          <p:cNvSpPr>
            <a:spLocks noGrp="1"/>
          </p:cNvSpPr>
          <p:nvPr>
            <p:ph sz="quarter" idx="4"/>
          </p:nvPr>
        </p:nvSpPr>
        <p:spPr>
          <a:xfrm>
            <a:off x="4852988" y="2174875"/>
            <a:ext cx="4004630" cy="4083050"/>
          </a:xfrm>
        </p:spPr>
        <p:txBody>
          <a:bodyPr/>
          <a:lstStyle>
            <a:lvl1pPr>
              <a:defRPr sz="2000"/>
            </a:lvl1pPr>
            <a:lvl2pPr>
              <a:defRPr sz="20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dirty="0"/>
          </a:p>
        </p:txBody>
      </p:sp>
      <p:sp>
        <p:nvSpPr>
          <p:cNvPr id="7" name="Tijdelijke aanduiding voor datum 6"/>
          <p:cNvSpPr>
            <a:spLocks noGrp="1"/>
          </p:cNvSpPr>
          <p:nvPr>
            <p:ph type="dt" sz="half" idx="10"/>
          </p:nvPr>
        </p:nvSpPr>
        <p:spPr/>
        <p:txBody>
          <a:bodyPr/>
          <a:lstStyle>
            <a:lvl1pPr>
              <a:defRPr/>
            </a:lvl1pPr>
          </a:lstStyle>
          <a:p>
            <a:fld id="{1569D3F0-EAEA-4DE3-9753-8797A9B34E7B}" type="datetime5">
              <a:rPr lang="en-US" smtClean="0"/>
              <a:t>2-Nov-20</a:t>
            </a:fld>
            <a:endParaRPr lang="en-GB" dirty="0"/>
          </a:p>
        </p:txBody>
      </p:sp>
      <p:sp>
        <p:nvSpPr>
          <p:cNvPr id="9" name="Tijdelijke aanduiding voor dianummer 8"/>
          <p:cNvSpPr>
            <a:spLocks noGrp="1"/>
          </p:cNvSpPr>
          <p:nvPr>
            <p:ph type="sldNum" sz="quarter" idx="12"/>
          </p:nvPr>
        </p:nvSpPr>
        <p:spPr/>
        <p:txBody>
          <a:bodyPr/>
          <a:lstStyle>
            <a:lvl1pPr>
              <a:defRPr/>
            </a:lvl1pPr>
          </a:lstStyle>
          <a:p>
            <a:fld id="{C2847059-C838-D544-AA3A-A342CC408355}" type="slidenum">
              <a:rPr lang="en-GB"/>
              <a:pPr/>
              <a:t>‹#›</a:t>
            </a:fld>
            <a:endParaRPr lang="en-GB">
              <a:solidFill>
                <a:schemeClr val="bg1"/>
              </a:solidFill>
            </a:endParaRPr>
          </a:p>
        </p:txBody>
      </p:sp>
      <p:sp>
        <p:nvSpPr>
          <p:cNvPr id="2" name="Titel 1"/>
          <p:cNvSpPr>
            <a:spLocks noGrp="1"/>
          </p:cNvSpPr>
          <p:nvPr>
            <p:ph type="title"/>
          </p:nvPr>
        </p:nvSpPr>
        <p:spPr>
          <a:xfrm>
            <a:off x="566737" y="0"/>
            <a:ext cx="6558531" cy="854075"/>
          </a:xfrm>
        </p:spPr>
        <p:txBody>
          <a:bodyPr/>
          <a:lstStyle>
            <a:lvl1pPr>
              <a:defRPr/>
            </a:lvl1pPr>
          </a:lstStyle>
          <a:p>
            <a:r>
              <a:rPr lang="en-US"/>
              <a:t>Click to edit Master title style</a:t>
            </a:r>
            <a:endParaRPr lang="nl-NL" dirty="0"/>
          </a:p>
        </p:txBody>
      </p:sp>
      <p:sp>
        <p:nvSpPr>
          <p:cNvPr id="10" name="Rectangle 5"/>
          <p:cNvSpPr>
            <a:spLocks noGrp="1" noChangeArrowheads="1"/>
          </p:cNvSpPr>
          <p:nvPr>
            <p:ph type="ftr" sz="quarter" idx="13"/>
          </p:nvPr>
        </p:nvSpPr>
        <p:spPr bwMode="auto">
          <a:xfrm>
            <a:off x="1304925" y="6553200"/>
            <a:ext cx="4708525"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lvl1pPr>
              <a:defRPr sz="1200">
                <a:solidFill>
                  <a:schemeClr val="tx1"/>
                </a:solidFill>
                <a:latin typeface="+mn-lt"/>
              </a:defRPr>
            </a:lvl1pPr>
          </a:lstStyle>
          <a:p>
            <a:r>
              <a:rPr lang="en-GB" dirty="0"/>
              <a:t>Insert &gt; Header &amp; footer</a:t>
            </a:r>
          </a:p>
        </p:txBody>
      </p:sp>
    </p:spTree>
    <p:extLst>
      <p:ext uri="{BB962C8B-B14F-4D97-AF65-F5344CB8AC3E}">
        <p14:creationId xmlns:p14="http://schemas.microsoft.com/office/powerpoint/2010/main" val="12350327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cstate="screen">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0" name="Rechthoek 9"/>
          <p:cNvSpPr/>
          <p:nvPr/>
        </p:nvSpPr>
        <p:spPr bwMode="auto">
          <a:xfrm>
            <a:off x="8002588" y="6553200"/>
            <a:ext cx="1141412" cy="304800"/>
          </a:xfrm>
          <a:prstGeom prst="rect">
            <a:avLst/>
          </a:prstGeom>
          <a:solidFill>
            <a:schemeClr val="accent3"/>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nl-NL" sz="2400" b="0" i="0" u="none" strike="noStrike" cap="none" normalizeH="0" baseline="0">
              <a:ln>
                <a:noFill/>
              </a:ln>
              <a:solidFill>
                <a:schemeClr val="tx1"/>
              </a:solidFill>
              <a:effectLst/>
              <a:latin typeface="Times" charset="0"/>
              <a:ea typeface="ＭＳ Ｐゴシック" charset="0"/>
            </a:endParaRPr>
          </a:p>
        </p:txBody>
      </p:sp>
      <p:sp>
        <p:nvSpPr>
          <p:cNvPr id="11" name="Rechthoek 10"/>
          <p:cNvSpPr/>
          <p:nvPr/>
        </p:nvSpPr>
        <p:spPr bwMode="auto">
          <a:xfrm>
            <a:off x="1143000" y="6553200"/>
            <a:ext cx="6859588" cy="30480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nl-NL" sz="2400" b="0" i="0" u="none" strike="noStrike" cap="none" normalizeH="0" baseline="0">
              <a:ln>
                <a:noFill/>
              </a:ln>
              <a:solidFill>
                <a:schemeClr val="tx1"/>
              </a:solidFill>
              <a:effectLst/>
              <a:latin typeface="Times" charset="0"/>
              <a:ea typeface="ＭＳ Ｐゴシック" charset="0"/>
            </a:endParaRPr>
          </a:p>
        </p:txBody>
      </p:sp>
      <p:sp>
        <p:nvSpPr>
          <p:cNvPr id="12" name="Rechthoek 11"/>
          <p:cNvSpPr/>
          <p:nvPr/>
        </p:nvSpPr>
        <p:spPr bwMode="auto">
          <a:xfrm>
            <a:off x="0" y="6553200"/>
            <a:ext cx="1143000" cy="304800"/>
          </a:xfrm>
          <a:prstGeom prst="rect">
            <a:avLst/>
          </a:prstGeom>
          <a:solidFill>
            <a:schemeClr val="tx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nl-NL" sz="2400" b="0" i="0" u="none" strike="noStrike" cap="none" normalizeH="0" baseline="0">
              <a:ln>
                <a:noFill/>
              </a:ln>
              <a:solidFill>
                <a:schemeClr val="tx1"/>
              </a:solidFill>
              <a:effectLst/>
              <a:latin typeface="Times" charset="0"/>
              <a:ea typeface="ＭＳ Ｐゴシック" charset="0"/>
            </a:endParaRPr>
          </a:p>
        </p:txBody>
      </p:sp>
      <p:sp>
        <p:nvSpPr>
          <p:cNvPr id="13" name="Rechthoek 12"/>
          <p:cNvSpPr/>
          <p:nvPr/>
        </p:nvSpPr>
        <p:spPr bwMode="auto">
          <a:xfrm>
            <a:off x="6861176" y="6553200"/>
            <a:ext cx="1141412" cy="304800"/>
          </a:xfrm>
          <a:prstGeom prst="rect">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nl-NL" sz="2400" b="0" i="0" u="none" strike="noStrike" cap="none" normalizeH="0" baseline="0">
              <a:ln>
                <a:noFill/>
              </a:ln>
              <a:solidFill>
                <a:schemeClr val="tx1"/>
              </a:solidFill>
              <a:effectLst/>
              <a:latin typeface="Times" charset="0"/>
              <a:ea typeface="ＭＳ Ｐゴシック" charset="0"/>
            </a:endParaRPr>
          </a:p>
        </p:txBody>
      </p:sp>
      <p:sp>
        <p:nvSpPr>
          <p:cNvPr id="1027" name="Rectangle 3"/>
          <p:cNvSpPr>
            <a:spLocks noGrp="1" noChangeArrowheads="1"/>
          </p:cNvSpPr>
          <p:nvPr>
            <p:ph type="body" idx="1"/>
          </p:nvPr>
        </p:nvSpPr>
        <p:spPr bwMode="auto">
          <a:xfrm>
            <a:off x="566738" y="1144588"/>
            <a:ext cx="8291512" cy="5113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en-GB" dirty="0"/>
          </a:p>
        </p:txBody>
      </p:sp>
      <p:sp>
        <p:nvSpPr>
          <p:cNvPr id="1028" name="Rectangle 4"/>
          <p:cNvSpPr>
            <a:spLocks noGrp="1" noChangeArrowheads="1"/>
          </p:cNvSpPr>
          <p:nvPr>
            <p:ph type="dt" sz="half" idx="2"/>
          </p:nvPr>
        </p:nvSpPr>
        <p:spPr bwMode="auto">
          <a:xfrm>
            <a:off x="8002588" y="6553200"/>
            <a:ext cx="855662"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lvl1pPr algn="r">
              <a:defRPr sz="1200">
                <a:solidFill>
                  <a:schemeClr val="tx1"/>
                </a:solidFill>
                <a:latin typeface="+mn-lt"/>
              </a:defRPr>
            </a:lvl1pPr>
          </a:lstStyle>
          <a:p>
            <a:fld id="{C236B058-4064-4254-8FDD-D8645D62EC46}" type="datetime5">
              <a:rPr lang="en-US" smtClean="0"/>
              <a:t>2-Nov-20</a:t>
            </a:fld>
            <a:endParaRPr lang="en-GB" dirty="0"/>
          </a:p>
        </p:txBody>
      </p:sp>
      <p:sp>
        <p:nvSpPr>
          <p:cNvPr id="1029" name="Rectangle 5"/>
          <p:cNvSpPr>
            <a:spLocks noGrp="1" noChangeArrowheads="1"/>
          </p:cNvSpPr>
          <p:nvPr>
            <p:ph type="ftr" sz="quarter" idx="3"/>
          </p:nvPr>
        </p:nvSpPr>
        <p:spPr bwMode="auto">
          <a:xfrm>
            <a:off x="1298575" y="6553200"/>
            <a:ext cx="4708525"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lvl1pPr>
              <a:defRPr sz="1200">
                <a:solidFill>
                  <a:schemeClr val="tx1"/>
                </a:solidFill>
                <a:latin typeface="+mn-lt"/>
              </a:defRPr>
            </a:lvl1pPr>
          </a:lstStyle>
          <a:p>
            <a:r>
              <a:rPr lang="en-GB" dirty="0"/>
              <a:t>Insert &gt; Header &amp; footer</a:t>
            </a:r>
          </a:p>
        </p:txBody>
      </p:sp>
      <p:sp>
        <p:nvSpPr>
          <p:cNvPr id="1030" name="Rectangle 6"/>
          <p:cNvSpPr>
            <a:spLocks noGrp="1" noChangeArrowheads="1"/>
          </p:cNvSpPr>
          <p:nvPr>
            <p:ph type="sldNum" sz="quarter" idx="4"/>
          </p:nvPr>
        </p:nvSpPr>
        <p:spPr bwMode="auto">
          <a:xfrm>
            <a:off x="566738" y="6553200"/>
            <a:ext cx="542395"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lvl1pPr algn="l">
              <a:defRPr sz="1200">
                <a:solidFill>
                  <a:schemeClr val="tx1"/>
                </a:solidFill>
                <a:latin typeface="+mn-lt"/>
              </a:defRPr>
            </a:lvl1pPr>
          </a:lstStyle>
          <a:p>
            <a:fld id="{5306AC46-015F-6E44-B83A-36E79AEF5356}" type="slidenum">
              <a:rPr lang="en-GB" smtClean="0"/>
              <a:pPr/>
              <a:t>‹#›</a:t>
            </a:fld>
            <a:endParaRPr lang="en-GB" dirty="0"/>
          </a:p>
        </p:txBody>
      </p:sp>
      <p:sp>
        <p:nvSpPr>
          <p:cNvPr id="1026" name="Rectangle 2"/>
          <p:cNvSpPr>
            <a:spLocks noGrp="1" noChangeArrowheads="1"/>
          </p:cNvSpPr>
          <p:nvPr>
            <p:ph type="title"/>
          </p:nvPr>
        </p:nvSpPr>
        <p:spPr bwMode="auto">
          <a:xfrm>
            <a:off x="566738" y="0"/>
            <a:ext cx="6524625" cy="854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72000" numCol="1" anchor="b" anchorCtr="0" compatLnSpc="1">
            <a:prstTxWarp prst="textNoShape">
              <a:avLst/>
            </a:prstTxWarp>
          </a:bodyPr>
          <a:lstStyle/>
          <a:p>
            <a:pPr lvl="0"/>
            <a:r>
              <a:rPr lang="nl-NL" dirty="0"/>
              <a:t>Titelstijl van model bewerken</a:t>
            </a:r>
            <a:endParaRPr lang="en-GB" dirty="0"/>
          </a:p>
        </p:txBody>
      </p:sp>
    </p:spTree>
  </p:cSld>
  <p:clrMap bg1="dk2" tx1="lt1" bg2="dk1" tx2="lt2" accent1="accent1" accent2="accent2" accent3="accent3" accent4="accent4" accent5="accent5" accent6="accent6" hlink="hlink" folHlink="folHlink"/>
  <p:sldLayoutIdLst>
    <p:sldLayoutId id="2147483649" r:id="rId1"/>
    <p:sldLayoutId id="2147483660" r:id="rId2"/>
    <p:sldLayoutId id="2147483664" r:id="rId3"/>
    <p:sldLayoutId id="2147483650" r:id="rId4"/>
    <p:sldLayoutId id="2147483663" r:id="rId5"/>
    <p:sldLayoutId id="2147483654" r:id="rId6"/>
    <p:sldLayoutId id="2147483662" r:id="rId7"/>
    <p:sldLayoutId id="2147483652" r:id="rId8"/>
    <p:sldLayoutId id="2147483653" r:id="rId9"/>
    <p:sldLayoutId id="2147483661" r:id="rId10"/>
    <p:sldLayoutId id="2147483655" r:id="rId11"/>
    <p:sldLayoutId id="2147483656" r:id="rId12"/>
    <p:sldLayoutId id="2147483657" r:id="rId13"/>
    <p:sldLayoutId id="2147483658" r:id="rId14"/>
  </p:sldLayoutIdLst>
  <p:hf hdr="0"/>
  <p:txStyles>
    <p:titleStyle>
      <a:lvl1pPr algn="l" rtl="0" eaLnBrk="1" fontAlgn="base" hangingPunct="1">
        <a:lnSpc>
          <a:spcPct val="96000"/>
        </a:lnSpc>
        <a:spcBef>
          <a:spcPct val="0"/>
        </a:spcBef>
        <a:spcAft>
          <a:spcPct val="0"/>
        </a:spcAft>
        <a:defRPr sz="2400" b="1" i="0">
          <a:solidFill>
            <a:schemeClr val="tx1"/>
          </a:solidFill>
          <a:latin typeface="+mj-lt"/>
          <a:ea typeface="+mj-ea"/>
          <a:cs typeface="+mj-cs"/>
        </a:defRPr>
      </a:lvl1pPr>
      <a:lvl2pPr algn="l" rtl="0" eaLnBrk="1" fontAlgn="base" hangingPunct="1">
        <a:lnSpc>
          <a:spcPct val="96000"/>
        </a:lnSpc>
        <a:spcBef>
          <a:spcPct val="0"/>
        </a:spcBef>
        <a:spcAft>
          <a:spcPct val="0"/>
        </a:spcAft>
        <a:defRPr sz="2600" i="1">
          <a:solidFill>
            <a:schemeClr val="tx2"/>
          </a:solidFill>
          <a:latin typeface="Times" charset="0"/>
          <a:ea typeface="ＭＳ Ｐゴシック" charset="0"/>
        </a:defRPr>
      </a:lvl2pPr>
      <a:lvl3pPr algn="l" rtl="0" eaLnBrk="1" fontAlgn="base" hangingPunct="1">
        <a:lnSpc>
          <a:spcPct val="96000"/>
        </a:lnSpc>
        <a:spcBef>
          <a:spcPct val="0"/>
        </a:spcBef>
        <a:spcAft>
          <a:spcPct val="0"/>
        </a:spcAft>
        <a:defRPr sz="2600" i="1">
          <a:solidFill>
            <a:schemeClr val="tx2"/>
          </a:solidFill>
          <a:latin typeface="Times" charset="0"/>
          <a:ea typeface="ＭＳ Ｐゴシック" charset="0"/>
        </a:defRPr>
      </a:lvl3pPr>
      <a:lvl4pPr algn="l" rtl="0" eaLnBrk="1" fontAlgn="base" hangingPunct="1">
        <a:lnSpc>
          <a:spcPct val="96000"/>
        </a:lnSpc>
        <a:spcBef>
          <a:spcPct val="0"/>
        </a:spcBef>
        <a:spcAft>
          <a:spcPct val="0"/>
        </a:spcAft>
        <a:defRPr sz="2600" i="1">
          <a:solidFill>
            <a:schemeClr val="tx2"/>
          </a:solidFill>
          <a:latin typeface="Times" charset="0"/>
          <a:ea typeface="ＭＳ Ｐゴシック" charset="0"/>
        </a:defRPr>
      </a:lvl4pPr>
      <a:lvl5pPr algn="l" rtl="0" eaLnBrk="1" fontAlgn="base" hangingPunct="1">
        <a:lnSpc>
          <a:spcPct val="96000"/>
        </a:lnSpc>
        <a:spcBef>
          <a:spcPct val="0"/>
        </a:spcBef>
        <a:spcAft>
          <a:spcPct val="0"/>
        </a:spcAft>
        <a:defRPr sz="2600" i="1">
          <a:solidFill>
            <a:schemeClr val="tx2"/>
          </a:solidFill>
          <a:latin typeface="Times" charset="0"/>
          <a:ea typeface="ＭＳ Ｐゴシック" charset="0"/>
        </a:defRPr>
      </a:lvl5pPr>
      <a:lvl6pPr marL="457200" algn="l" rtl="0" eaLnBrk="1" fontAlgn="base" hangingPunct="1">
        <a:lnSpc>
          <a:spcPct val="96000"/>
        </a:lnSpc>
        <a:spcBef>
          <a:spcPct val="0"/>
        </a:spcBef>
        <a:spcAft>
          <a:spcPct val="0"/>
        </a:spcAft>
        <a:defRPr sz="2600" i="1">
          <a:solidFill>
            <a:schemeClr val="tx2"/>
          </a:solidFill>
          <a:latin typeface="Times" charset="0"/>
          <a:ea typeface="ＭＳ Ｐゴシック" charset="0"/>
        </a:defRPr>
      </a:lvl6pPr>
      <a:lvl7pPr marL="914400" algn="l" rtl="0" eaLnBrk="1" fontAlgn="base" hangingPunct="1">
        <a:lnSpc>
          <a:spcPct val="96000"/>
        </a:lnSpc>
        <a:spcBef>
          <a:spcPct val="0"/>
        </a:spcBef>
        <a:spcAft>
          <a:spcPct val="0"/>
        </a:spcAft>
        <a:defRPr sz="2600" i="1">
          <a:solidFill>
            <a:schemeClr val="tx2"/>
          </a:solidFill>
          <a:latin typeface="Times" charset="0"/>
          <a:ea typeface="ＭＳ Ｐゴシック" charset="0"/>
        </a:defRPr>
      </a:lvl7pPr>
      <a:lvl8pPr marL="1371600" algn="l" rtl="0" eaLnBrk="1" fontAlgn="base" hangingPunct="1">
        <a:lnSpc>
          <a:spcPct val="96000"/>
        </a:lnSpc>
        <a:spcBef>
          <a:spcPct val="0"/>
        </a:spcBef>
        <a:spcAft>
          <a:spcPct val="0"/>
        </a:spcAft>
        <a:defRPr sz="2600" i="1">
          <a:solidFill>
            <a:schemeClr val="tx2"/>
          </a:solidFill>
          <a:latin typeface="Times" charset="0"/>
          <a:ea typeface="ＭＳ Ｐゴシック" charset="0"/>
        </a:defRPr>
      </a:lvl8pPr>
      <a:lvl9pPr marL="1828800" algn="l" rtl="0" eaLnBrk="1" fontAlgn="base" hangingPunct="1">
        <a:lnSpc>
          <a:spcPct val="96000"/>
        </a:lnSpc>
        <a:spcBef>
          <a:spcPct val="0"/>
        </a:spcBef>
        <a:spcAft>
          <a:spcPct val="0"/>
        </a:spcAft>
        <a:defRPr sz="2600" i="1">
          <a:solidFill>
            <a:schemeClr val="tx2"/>
          </a:solidFill>
          <a:latin typeface="Times" charset="0"/>
          <a:ea typeface="ＭＳ Ｐゴシック" charset="0"/>
        </a:defRPr>
      </a:lvl9pPr>
    </p:titleStyle>
    <p:bodyStyle>
      <a:lvl1pPr marL="0" indent="0" algn="l" rtl="0" eaLnBrk="1" fontAlgn="base" hangingPunct="1">
        <a:lnSpc>
          <a:spcPct val="120000"/>
        </a:lnSpc>
        <a:spcBef>
          <a:spcPts val="0"/>
        </a:spcBef>
        <a:spcAft>
          <a:spcPct val="0"/>
        </a:spcAft>
        <a:buFontTx/>
        <a:buNone/>
        <a:defRPr sz="2000">
          <a:solidFill>
            <a:schemeClr val="accent6"/>
          </a:solidFill>
          <a:latin typeface="+mn-lt"/>
          <a:ea typeface="+mn-ea"/>
          <a:cs typeface="+mn-cs"/>
        </a:defRPr>
      </a:lvl1pPr>
      <a:lvl2pPr marL="0" indent="-187325" algn="l" rtl="0" eaLnBrk="1" fontAlgn="base" hangingPunct="1">
        <a:lnSpc>
          <a:spcPct val="120000"/>
        </a:lnSpc>
        <a:spcBef>
          <a:spcPct val="20000"/>
        </a:spcBef>
        <a:spcAft>
          <a:spcPct val="0"/>
        </a:spcAft>
        <a:buFont typeface="Times" charset="0"/>
        <a:buChar char="•"/>
        <a:defRPr sz="2000">
          <a:solidFill>
            <a:schemeClr val="accent6"/>
          </a:solidFill>
          <a:latin typeface="+mn-lt"/>
          <a:ea typeface="+mn-ea"/>
        </a:defRPr>
      </a:lvl2pPr>
      <a:lvl3pPr marL="360000" indent="-185738" algn="l" rtl="0" eaLnBrk="1" fontAlgn="base" hangingPunct="1">
        <a:lnSpc>
          <a:spcPct val="120000"/>
        </a:lnSpc>
        <a:spcBef>
          <a:spcPct val="20000"/>
        </a:spcBef>
        <a:spcAft>
          <a:spcPct val="0"/>
        </a:spcAft>
        <a:buFont typeface="Times" charset="0"/>
        <a:buChar char="•"/>
        <a:defRPr>
          <a:solidFill>
            <a:schemeClr val="accent6"/>
          </a:solidFill>
          <a:latin typeface="+mn-lt"/>
          <a:ea typeface="+mn-ea"/>
        </a:defRPr>
      </a:lvl3pPr>
      <a:lvl4pPr marL="720000" indent="-195263" algn="l" rtl="0" eaLnBrk="1" fontAlgn="base" hangingPunct="1">
        <a:lnSpc>
          <a:spcPct val="120000"/>
        </a:lnSpc>
        <a:spcBef>
          <a:spcPct val="20000"/>
        </a:spcBef>
        <a:spcAft>
          <a:spcPct val="0"/>
        </a:spcAft>
        <a:buFont typeface="Times" charset="0"/>
        <a:buChar char="•"/>
        <a:defRPr sz="1800">
          <a:solidFill>
            <a:schemeClr val="accent6"/>
          </a:solidFill>
          <a:latin typeface="+mn-lt"/>
          <a:ea typeface="+mn-ea"/>
        </a:defRPr>
      </a:lvl4pPr>
      <a:lvl5pPr marL="1080000" indent="-192088" algn="l" rtl="0" eaLnBrk="1" fontAlgn="base" hangingPunct="1">
        <a:lnSpc>
          <a:spcPct val="120000"/>
        </a:lnSpc>
        <a:spcBef>
          <a:spcPct val="20000"/>
        </a:spcBef>
        <a:spcAft>
          <a:spcPct val="0"/>
        </a:spcAft>
        <a:buFont typeface="Times" charset="0"/>
        <a:buChar char="•"/>
        <a:defRPr sz="1800">
          <a:solidFill>
            <a:schemeClr val="accent6"/>
          </a:solidFill>
          <a:latin typeface="+mn-lt"/>
          <a:ea typeface="+mn-ea"/>
        </a:defRPr>
      </a:lvl5pPr>
      <a:lvl6pPr marL="2366963" indent="-192088" algn="l" rtl="0" eaLnBrk="1" fontAlgn="base" hangingPunct="1">
        <a:lnSpc>
          <a:spcPct val="120000"/>
        </a:lnSpc>
        <a:spcBef>
          <a:spcPct val="20000"/>
        </a:spcBef>
        <a:spcAft>
          <a:spcPct val="0"/>
        </a:spcAft>
        <a:buFont typeface="Times" charset="0"/>
        <a:buChar char="•"/>
        <a:defRPr>
          <a:solidFill>
            <a:schemeClr val="bg2"/>
          </a:solidFill>
          <a:latin typeface="+mn-lt"/>
          <a:ea typeface="+mn-ea"/>
        </a:defRPr>
      </a:lvl6pPr>
      <a:lvl7pPr marL="2824163" indent="-192088" algn="l" rtl="0" eaLnBrk="1" fontAlgn="base" hangingPunct="1">
        <a:lnSpc>
          <a:spcPct val="120000"/>
        </a:lnSpc>
        <a:spcBef>
          <a:spcPct val="20000"/>
        </a:spcBef>
        <a:spcAft>
          <a:spcPct val="0"/>
        </a:spcAft>
        <a:buFont typeface="Times" charset="0"/>
        <a:buChar char="•"/>
        <a:defRPr>
          <a:solidFill>
            <a:schemeClr val="bg2"/>
          </a:solidFill>
          <a:latin typeface="+mn-lt"/>
          <a:ea typeface="+mn-ea"/>
        </a:defRPr>
      </a:lvl7pPr>
      <a:lvl8pPr marL="3281363" indent="-192088" algn="l" rtl="0" eaLnBrk="1" fontAlgn="base" hangingPunct="1">
        <a:lnSpc>
          <a:spcPct val="120000"/>
        </a:lnSpc>
        <a:spcBef>
          <a:spcPct val="20000"/>
        </a:spcBef>
        <a:spcAft>
          <a:spcPct val="0"/>
        </a:spcAft>
        <a:buFont typeface="Times" charset="0"/>
        <a:buChar char="•"/>
        <a:defRPr>
          <a:solidFill>
            <a:schemeClr val="bg2"/>
          </a:solidFill>
          <a:latin typeface="+mn-lt"/>
          <a:ea typeface="+mn-ea"/>
        </a:defRPr>
      </a:lvl8pPr>
      <a:lvl9pPr marL="3738563" indent="-192088" algn="l" rtl="0" eaLnBrk="1" fontAlgn="base" hangingPunct="1">
        <a:lnSpc>
          <a:spcPct val="120000"/>
        </a:lnSpc>
        <a:spcBef>
          <a:spcPct val="20000"/>
        </a:spcBef>
        <a:spcAft>
          <a:spcPct val="0"/>
        </a:spcAft>
        <a:buFont typeface="Times" charset="0"/>
        <a:buChar char="•"/>
        <a:defRPr>
          <a:solidFill>
            <a:schemeClr val="bg2"/>
          </a:solidFill>
          <a:latin typeface="+mn-lt"/>
          <a:ea typeface="+mn-ea"/>
        </a:defRPr>
      </a:lvl9pPr>
    </p:bodyStyle>
    <p:otherStyle>
      <a:defPPr>
        <a:defRPr lang="nl-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xml"/><Relationship Id="rId1" Type="http://schemas.openxmlformats.org/officeDocument/2006/relationships/slideLayout" Target="../slideLayouts/slideLayout10.xml"/><Relationship Id="rId4" Type="http://schemas.openxmlformats.org/officeDocument/2006/relationships/image" Target="../media/image33.png"/></Relationships>
</file>

<file path=ppt/slides/_rels/slide13.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jpeg"/><Relationship Id="rId1" Type="http://schemas.openxmlformats.org/officeDocument/2006/relationships/slideLayout" Target="../slideLayouts/slideLayout10.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15.xml.rels><?xml version="1.0" encoding="UTF-8" standalone="yes"?>
<Relationships xmlns="http://schemas.openxmlformats.org/package/2006/relationships"><Relationship Id="rId8" Type="http://schemas.openxmlformats.org/officeDocument/2006/relationships/image" Target="../media/image41.emf"/><Relationship Id="rId3" Type="http://schemas.openxmlformats.org/officeDocument/2006/relationships/image" Target="../media/image36.jpeg"/><Relationship Id="rId7" Type="http://schemas.openxmlformats.org/officeDocument/2006/relationships/image" Target="../media/image40.emf"/><Relationship Id="rId2" Type="http://schemas.openxmlformats.org/officeDocument/2006/relationships/image" Target="../media/image35.jpeg"/><Relationship Id="rId1" Type="http://schemas.openxmlformats.org/officeDocument/2006/relationships/slideLayout" Target="../slideLayouts/slideLayout10.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 Id="rId9" Type="http://schemas.openxmlformats.org/officeDocument/2006/relationships/image" Target="../media/image42.emf"/></Relationships>
</file>

<file path=ppt/slides/_rels/slide16.xml.rels><?xml version="1.0" encoding="UTF-8" standalone="yes"?>
<Relationships xmlns="http://schemas.openxmlformats.org/package/2006/relationships"><Relationship Id="rId8" Type="http://schemas.openxmlformats.org/officeDocument/2006/relationships/image" Target="../media/image44.emf"/><Relationship Id="rId3" Type="http://schemas.openxmlformats.org/officeDocument/2006/relationships/image" Target="../media/image36.jpeg"/><Relationship Id="rId7" Type="http://schemas.openxmlformats.org/officeDocument/2006/relationships/image" Target="../media/image43.emf"/><Relationship Id="rId2" Type="http://schemas.openxmlformats.org/officeDocument/2006/relationships/image" Target="../media/image35.jpeg"/><Relationship Id="rId1" Type="http://schemas.openxmlformats.org/officeDocument/2006/relationships/slideLayout" Target="../slideLayouts/slideLayout10.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 Id="rId9" Type="http://schemas.openxmlformats.org/officeDocument/2006/relationships/image" Target="../media/image45.emf"/></Relationships>
</file>

<file path=ppt/slides/_rels/slide17.xml.rels><?xml version="1.0" encoding="UTF-8" standalone="yes"?>
<Relationships xmlns="http://schemas.openxmlformats.org/package/2006/relationships"><Relationship Id="rId8" Type="http://schemas.openxmlformats.org/officeDocument/2006/relationships/image" Target="../media/image47.emf"/><Relationship Id="rId3" Type="http://schemas.openxmlformats.org/officeDocument/2006/relationships/image" Target="../media/image36.jpeg"/><Relationship Id="rId7" Type="http://schemas.openxmlformats.org/officeDocument/2006/relationships/image" Target="../media/image46.emf"/><Relationship Id="rId2" Type="http://schemas.openxmlformats.org/officeDocument/2006/relationships/image" Target="../media/image35.jpeg"/><Relationship Id="rId1" Type="http://schemas.openxmlformats.org/officeDocument/2006/relationships/slideLayout" Target="../slideLayouts/slideLayout10.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18.xml.rels><?xml version="1.0" encoding="UTF-8" standalone="yes"?>
<Relationships xmlns="http://schemas.openxmlformats.org/package/2006/relationships"><Relationship Id="rId8" Type="http://schemas.openxmlformats.org/officeDocument/2006/relationships/image" Target="../media/image49.emf"/><Relationship Id="rId3" Type="http://schemas.openxmlformats.org/officeDocument/2006/relationships/image" Target="../media/image36.jpeg"/><Relationship Id="rId7" Type="http://schemas.openxmlformats.org/officeDocument/2006/relationships/image" Target="../media/image48.emf"/><Relationship Id="rId2" Type="http://schemas.openxmlformats.org/officeDocument/2006/relationships/image" Target="../media/image35.jpeg"/><Relationship Id="rId1" Type="http://schemas.openxmlformats.org/officeDocument/2006/relationships/slideLayout" Target="../slideLayouts/slideLayout10.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1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2.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jpe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53.png"/></Relationships>
</file>

<file path=ppt/slides/_rels/slide26.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diagramColors" Target="../diagrams/colors1.xml"/><Relationship Id="rId11" Type="http://schemas.openxmlformats.org/officeDocument/2006/relationships/image" Target="../media/image14.jpeg"/><Relationship Id="rId5" Type="http://schemas.openxmlformats.org/officeDocument/2006/relationships/diagramQuickStyle" Target="../diagrams/quickStyle1.xml"/><Relationship Id="rId10" Type="http://schemas.openxmlformats.org/officeDocument/2006/relationships/image" Target="../media/image13.jpeg"/><Relationship Id="rId4" Type="http://schemas.openxmlformats.org/officeDocument/2006/relationships/diagramLayout" Target="../diagrams/layout1.xml"/><Relationship Id="rId9" Type="http://schemas.openxmlformats.org/officeDocument/2006/relationships/image" Target="../media/image12.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58.emf"/></Relationships>
</file>

<file path=ppt/slides/_rels/slide3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3" Type="http://schemas.openxmlformats.org/officeDocument/2006/relationships/hyperlink" Target="http://vmh.uni.lu/" TargetMode="External"/><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60.png"/></Relationships>
</file>

<file path=ppt/slides/_rels/slide34.xml.rels><?xml version="1.0" encoding="UTF-8" standalone="yes"?>
<Relationships xmlns="http://schemas.openxmlformats.org/package/2006/relationships"><Relationship Id="rId8" Type="http://schemas.openxmlformats.org/officeDocument/2006/relationships/image" Target="../media/image62.png"/><Relationship Id="rId3" Type="http://schemas.openxmlformats.org/officeDocument/2006/relationships/hyperlink" Target="http://vmh.uni.lu/" TargetMode="External"/><Relationship Id="rId7" Type="http://schemas.openxmlformats.org/officeDocument/2006/relationships/image" Target="../media/image61.png"/><Relationship Id="rId2" Type="http://schemas.openxmlformats.org/officeDocument/2006/relationships/notesSlide" Target="../notesSlides/notesSlide13.xml"/><Relationship Id="rId1" Type="http://schemas.openxmlformats.org/officeDocument/2006/relationships/slideLayout" Target="../slideLayouts/slideLayout5.xml"/><Relationship Id="rId6" Type="http://schemas.openxmlformats.org/officeDocument/2006/relationships/hyperlink" Target="https://www.ncbi.nlm.nih.gov/omim" TargetMode="External"/><Relationship Id="rId5" Type="http://schemas.openxmlformats.org/officeDocument/2006/relationships/hyperlink" Target="https://genome.ucsc.edu/" TargetMode="External"/><Relationship Id="rId4" Type="http://schemas.openxmlformats.org/officeDocument/2006/relationships/hyperlink" Target="https://www.ebi.ac.uk/gwas/" TargetMode="External"/><Relationship Id="rId9" Type="http://schemas.openxmlformats.org/officeDocument/2006/relationships/image" Target="../media/image63.png"/></Relationships>
</file>

<file path=ppt/slides/_rels/slide3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64.jpg"/><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openxmlformats.org/officeDocument/2006/relationships/image" Target="../media/image65.jpg"/></Relationships>
</file>

<file path=ppt/slides/_rels/slide37.xml.rels><?xml version="1.0" encoding="UTF-8" standalone="yes"?>
<Relationships xmlns="http://schemas.openxmlformats.org/package/2006/relationships"><Relationship Id="rId2" Type="http://schemas.openxmlformats.org/officeDocument/2006/relationships/image" Target="../media/image66.jpeg"/><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image" Target="../media/image67.gi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diagramLayout" Target="../diagrams/layout2.xml"/><Relationship Id="rId7" Type="http://schemas.openxmlformats.org/officeDocument/2006/relationships/image" Target="../media/image14.jpeg"/><Relationship Id="rId12" Type="http://schemas.openxmlformats.org/officeDocument/2006/relationships/image" Target="../media/image16.jpeg"/><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11" Type="http://schemas.openxmlformats.org/officeDocument/2006/relationships/image" Target="../media/image15.jpeg"/><Relationship Id="rId5" Type="http://schemas.openxmlformats.org/officeDocument/2006/relationships/diagramColors" Target="../diagrams/colors2.xml"/><Relationship Id="rId10" Type="http://schemas.openxmlformats.org/officeDocument/2006/relationships/image" Target="../media/image10.png"/><Relationship Id="rId4" Type="http://schemas.openxmlformats.org/officeDocument/2006/relationships/diagramQuickStyle" Target="../diagrams/quickStyle2.xml"/><Relationship Id="rId9"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jpe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20.jpeg"/><Relationship Id="rId5" Type="http://schemas.openxmlformats.org/officeDocument/2006/relationships/image" Target="../media/image19.jpeg"/><Relationship Id="rId4" Type="http://schemas.openxmlformats.org/officeDocument/2006/relationships/image" Target="../media/image18.jpeg"/></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0.xml"/><Relationship Id="rId4"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fbeeldingsresultaat voor metabolites"/>
          <p:cNvPicPr>
            <a:picLocks noChangeAspect="1" noChangeArrowheads="1"/>
          </p:cNvPicPr>
          <p:nvPr/>
        </p:nvPicPr>
        <p:blipFill rotWithShape="1">
          <a:blip r:embed="rId2">
            <a:extLst>
              <a:ext uri="{28A0092B-C50C-407E-A947-70E740481C1C}">
                <a14:useLocalDpi xmlns:a14="http://schemas.microsoft.com/office/drawing/2010/main" val="0"/>
              </a:ext>
            </a:extLst>
          </a:blip>
          <a:srcRect l="8661" t="17290" r="18454"/>
          <a:stretch/>
        </p:blipFill>
        <p:spPr bwMode="auto">
          <a:xfrm rot="636169">
            <a:off x="1328789" y="2867006"/>
            <a:ext cx="2467777" cy="186508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Gerelateerde afbeeld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9669821">
            <a:off x="1786521" y="5212564"/>
            <a:ext cx="1750802" cy="1750803"/>
          </a:xfrm>
          <a:prstGeom prst="rect">
            <a:avLst/>
          </a:prstGeom>
          <a:noFill/>
          <a:extLst>
            <a:ext uri="{909E8E84-426E-40DD-AFC4-6F175D3DCCD1}">
              <a14:hiddenFill xmlns:a14="http://schemas.microsoft.com/office/drawing/2010/main">
                <a:solidFill>
                  <a:srgbClr val="FFFFFF"/>
                </a:solidFill>
              </a14:hiddenFill>
            </a:ext>
          </a:extLst>
        </p:spPr>
      </p:pic>
      <p:sp>
        <p:nvSpPr>
          <p:cNvPr id="2" name="Subtitle 1"/>
          <p:cNvSpPr>
            <a:spLocks noGrp="1"/>
          </p:cNvSpPr>
          <p:nvPr>
            <p:ph type="subTitle" idx="1"/>
          </p:nvPr>
        </p:nvSpPr>
        <p:spPr>
          <a:xfrm>
            <a:off x="1304924" y="2780928"/>
            <a:ext cx="6138863" cy="347890"/>
          </a:xfrm>
        </p:spPr>
        <p:txBody>
          <a:bodyPr/>
          <a:lstStyle/>
          <a:p>
            <a:r>
              <a:rPr lang="en-US" dirty="0"/>
              <a:t>FOS Molecular Data Science 2019</a:t>
            </a:r>
          </a:p>
          <a:p>
            <a:endParaRPr lang="en-GB" dirty="0"/>
          </a:p>
        </p:txBody>
      </p:sp>
      <p:sp>
        <p:nvSpPr>
          <p:cNvPr id="3" name="Title 2"/>
          <p:cNvSpPr>
            <a:spLocks noGrp="1"/>
          </p:cNvSpPr>
          <p:nvPr>
            <p:ph type="title"/>
          </p:nvPr>
        </p:nvSpPr>
        <p:spPr/>
        <p:txBody>
          <a:bodyPr/>
          <a:lstStyle/>
          <a:p>
            <a:r>
              <a:rPr lang="en-US" sz="4800" dirty="0"/>
              <a:t>Metabolomics</a:t>
            </a:r>
            <a:endParaRPr lang="en-GB" sz="4800" dirty="0"/>
          </a:p>
        </p:txBody>
      </p:sp>
      <p:sp>
        <p:nvSpPr>
          <p:cNvPr id="5" name="Content Placeholder 4"/>
          <p:cNvSpPr>
            <a:spLocks noGrp="1"/>
          </p:cNvSpPr>
          <p:nvPr>
            <p:ph idx="11"/>
          </p:nvPr>
        </p:nvSpPr>
        <p:spPr/>
        <p:txBody>
          <a:bodyPr/>
          <a:lstStyle/>
          <a:p>
            <a:r>
              <a:rPr lang="en-US" dirty="0"/>
              <a:t>Molecular Epidemiology</a:t>
            </a:r>
            <a:endParaRPr lang="en-GB" dirty="0"/>
          </a:p>
        </p:txBody>
      </p:sp>
      <p:sp>
        <p:nvSpPr>
          <p:cNvPr id="6" name="Content Placeholder 5"/>
          <p:cNvSpPr>
            <a:spLocks noGrp="1"/>
          </p:cNvSpPr>
          <p:nvPr>
            <p:ph idx="12"/>
          </p:nvPr>
        </p:nvSpPr>
        <p:spPr/>
        <p:txBody>
          <a:bodyPr/>
          <a:lstStyle/>
          <a:p>
            <a:r>
              <a:rPr lang="en-US" dirty="0"/>
              <a:t>LUMC</a:t>
            </a:r>
            <a:endParaRPr lang="en-GB" dirty="0"/>
          </a:p>
        </p:txBody>
      </p:sp>
      <p:sp>
        <p:nvSpPr>
          <p:cNvPr id="4" name="Content Placeholder 3"/>
          <p:cNvSpPr>
            <a:spLocks noGrp="1"/>
          </p:cNvSpPr>
          <p:nvPr>
            <p:ph idx="10"/>
          </p:nvPr>
        </p:nvSpPr>
        <p:spPr/>
        <p:txBody>
          <a:bodyPr/>
          <a:lstStyle/>
          <a:p>
            <a:r>
              <a:rPr lang="en-US" dirty="0"/>
              <a:t>Marian Beekman</a:t>
            </a:r>
            <a:endParaRPr lang="en-GB" dirty="0"/>
          </a:p>
        </p:txBody>
      </p:sp>
      <p:pic>
        <p:nvPicPr>
          <p:cNvPr id="1030" name="Picture 6" descr="Gerelateerde afbeeldi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916184" flipV="1">
            <a:off x="4908905" y="-262052"/>
            <a:ext cx="4499630" cy="313337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Afbeeldingsresultaat voor metabolite molecul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20901324">
            <a:off x="4025732" y="3413995"/>
            <a:ext cx="4435176" cy="32820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84325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Nightingale Health (formerly known as </a:t>
            </a:r>
            <a:r>
              <a:rPr lang="en-US" dirty="0" err="1"/>
              <a:t>Brainshake</a:t>
            </a:r>
            <a:r>
              <a:rPr lang="en-US" dirty="0"/>
              <a:t>)</a:t>
            </a:r>
            <a:endParaRPr lang="en-GB" dirty="0"/>
          </a:p>
        </p:txBody>
      </p:sp>
      <p:sp>
        <p:nvSpPr>
          <p:cNvPr id="4" name="Date Placeholder 3"/>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endParaRPr lang="en-GB" dirty="0"/>
          </a:p>
        </p:txBody>
      </p:sp>
      <p:pic>
        <p:nvPicPr>
          <p:cNvPr id="7" name="Picture 3"/>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b="4042"/>
          <a:stretch/>
        </p:blipFill>
        <p:spPr bwMode="auto">
          <a:xfrm>
            <a:off x="277081" y="909492"/>
            <a:ext cx="7860146" cy="56278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420657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Nightingale Health (formerly known as </a:t>
            </a:r>
            <a:r>
              <a:rPr lang="en-US" dirty="0" err="1"/>
              <a:t>Brainshake</a:t>
            </a:r>
            <a:r>
              <a:rPr lang="en-US" dirty="0"/>
              <a:t>)</a:t>
            </a:r>
            <a:endParaRPr lang="en-GB" dirty="0"/>
          </a:p>
        </p:txBody>
      </p:sp>
      <p:sp>
        <p:nvSpPr>
          <p:cNvPr id="4" name="Date Placeholder 3"/>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endParaRPr lang="en-GB" dirty="0"/>
          </a:p>
        </p:txBody>
      </p:sp>
      <p:pic>
        <p:nvPicPr>
          <p:cNvPr id="7170" name="Picture 2"/>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421693" y="882220"/>
            <a:ext cx="7511561" cy="56709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420657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F7C559D-88CD-4E85-A730-D0ABFC4DDC6F}"/>
              </a:ext>
            </a:extLst>
          </p:cNvPr>
          <p:cNvPicPr>
            <a:picLocks noChangeAspect="1"/>
          </p:cNvPicPr>
          <p:nvPr/>
        </p:nvPicPr>
        <p:blipFill rotWithShape="1">
          <a:blip r:embed="rId3"/>
          <a:srcRect l="16544" t="27440" r="14501" b="17200"/>
          <a:stretch/>
        </p:blipFill>
        <p:spPr>
          <a:xfrm>
            <a:off x="909956" y="3430897"/>
            <a:ext cx="5756020" cy="2888242"/>
          </a:xfrm>
          <a:prstGeom prst="rect">
            <a:avLst/>
          </a:prstGeom>
        </p:spPr>
      </p:pic>
      <p:sp>
        <p:nvSpPr>
          <p:cNvPr id="2" name="Title 1"/>
          <p:cNvSpPr>
            <a:spLocks noGrp="1"/>
          </p:cNvSpPr>
          <p:nvPr>
            <p:ph type="title"/>
          </p:nvPr>
        </p:nvSpPr>
        <p:spPr/>
        <p:txBody>
          <a:bodyPr/>
          <a:lstStyle/>
          <a:p>
            <a:r>
              <a:rPr lang="en-US" dirty="0"/>
              <a:t>Nightingale Health</a:t>
            </a:r>
            <a:endParaRPr lang="en-GB" dirty="0"/>
          </a:p>
        </p:txBody>
      </p:sp>
      <p:sp>
        <p:nvSpPr>
          <p:cNvPr id="4" name="Date Placeholder 3"/>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r>
              <a:rPr lang="en-GB" dirty="0">
                <a:solidFill>
                  <a:schemeClr val="bg1"/>
                </a:solidFill>
              </a:rPr>
              <a:t>https://nightingalehealth.com/research/blood-biomarker-analysis</a:t>
            </a:r>
          </a:p>
        </p:txBody>
      </p:sp>
      <p:sp>
        <p:nvSpPr>
          <p:cNvPr id="5" name="Slide Number Placeholder 4"/>
          <p:cNvSpPr>
            <a:spLocks noGrp="1"/>
          </p:cNvSpPr>
          <p:nvPr>
            <p:ph type="sldNum" sz="quarter" idx="12"/>
          </p:nvPr>
        </p:nvSpPr>
        <p:spPr/>
        <p:txBody>
          <a:bodyPr/>
          <a:lstStyle/>
          <a:p>
            <a:endParaRPr lang="en-GB" dirty="0"/>
          </a:p>
        </p:txBody>
      </p:sp>
      <p:pic>
        <p:nvPicPr>
          <p:cNvPr id="3" name="Picture 2">
            <a:extLst>
              <a:ext uri="{FF2B5EF4-FFF2-40B4-BE49-F238E27FC236}">
                <a16:creationId xmlns:a16="http://schemas.microsoft.com/office/drawing/2014/main" id="{E8C2D2C7-879E-43DF-8624-457D35F44EEC}"/>
              </a:ext>
            </a:extLst>
          </p:cNvPr>
          <p:cNvPicPr>
            <a:picLocks noChangeAspect="1"/>
          </p:cNvPicPr>
          <p:nvPr/>
        </p:nvPicPr>
        <p:blipFill rotWithShape="1">
          <a:blip r:embed="rId4"/>
          <a:srcRect l="6216" t="37861" r="8000" b="18160"/>
          <a:stretch/>
        </p:blipFill>
        <p:spPr>
          <a:xfrm>
            <a:off x="104139" y="885890"/>
            <a:ext cx="8935723" cy="2863150"/>
          </a:xfrm>
          <a:prstGeom prst="rect">
            <a:avLst/>
          </a:prstGeom>
        </p:spPr>
      </p:pic>
    </p:spTree>
    <p:extLst>
      <p:ext uri="{BB962C8B-B14F-4D97-AF65-F5344CB8AC3E}">
        <p14:creationId xmlns:p14="http://schemas.microsoft.com/office/powerpoint/2010/main" val="21094716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Nightingale Health (formerly known as </a:t>
            </a:r>
            <a:r>
              <a:rPr lang="en-US" dirty="0" err="1"/>
              <a:t>Brainshake</a:t>
            </a:r>
            <a:r>
              <a:rPr lang="en-US" dirty="0"/>
              <a:t>)</a:t>
            </a:r>
            <a:endParaRPr lang="en-GB" dirty="0"/>
          </a:p>
        </p:txBody>
      </p:sp>
      <p:sp>
        <p:nvSpPr>
          <p:cNvPr id="4" name="Date Placeholder 3"/>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r>
              <a:rPr lang="en-GB" dirty="0"/>
              <a:t>https://nightingalehealth.com/science/biomarkers</a:t>
            </a:r>
          </a:p>
        </p:txBody>
      </p:sp>
      <p:sp>
        <p:nvSpPr>
          <p:cNvPr id="5" name="Slide Number Placeholder 4"/>
          <p:cNvSpPr>
            <a:spLocks noGrp="1"/>
          </p:cNvSpPr>
          <p:nvPr>
            <p:ph type="sldNum" sz="quarter" idx="12"/>
          </p:nvPr>
        </p:nvSpPr>
        <p:spPr/>
        <p:txBody>
          <a:bodyPr/>
          <a:lstStyle/>
          <a:p>
            <a:endParaRPr lang="en-GB" dirty="0"/>
          </a:p>
        </p:txBody>
      </p:sp>
      <p:pic>
        <p:nvPicPr>
          <p:cNvPr id="8193" name="Picture 1"/>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409779" y="882599"/>
            <a:ext cx="7570428" cy="5659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420657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Metabolomics association with disease</a:t>
            </a:r>
            <a:endParaRPr lang="en-GB" dirty="0"/>
          </a:p>
        </p:txBody>
      </p:sp>
      <p:sp>
        <p:nvSpPr>
          <p:cNvPr id="4" name="Date Placeholder 3"/>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endParaRPr lang="en-GB" dirty="0"/>
          </a:p>
        </p:txBody>
      </p:sp>
      <p:pic>
        <p:nvPicPr>
          <p:cNvPr id="8" name="Picture 4" descr="Afbeeldingsresultaat voor cardiovascular disease"/>
          <p:cNvPicPr>
            <a:picLocks noChangeAspect="1" noChangeArrowheads="1"/>
          </p:cNvPicPr>
          <p:nvPr/>
        </p:nvPicPr>
        <p:blipFill rotWithShape="1">
          <a:blip r:embed="rId2">
            <a:extLst>
              <a:ext uri="{28A0092B-C50C-407E-A947-70E740481C1C}">
                <a14:useLocalDpi xmlns:a14="http://schemas.microsoft.com/office/drawing/2010/main"/>
              </a:ext>
            </a:extLst>
          </a:blip>
          <a:srcRect r="13362"/>
          <a:stretch/>
        </p:blipFill>
        <p:spPr bwMode="auto">
          <a:xfrm>
            <a:off x="1757515" y="882650"/>
            <a:ext cx="2201898" cy="19800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6" descr="Afbeeldingsresultaat voor diabetes"/>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t="21771"/>
          <a:stretch/>
        </p:blipFill>
        <p:spPr bwMode="auto">
          <a:xfrm>
            <a:off x="4026236" y="1049838"/>
            <a:ext cx="2688889" cy="1408112"/>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p:cNvPicPr>
            <a:picLocks noChangeAspect="1" noChangeArrowheads="1"/>
          </p:cNvPicPr>
          <p:nvPr/>
        </p:nvPicPr>
        <p:blipFill rotWithShape="1">
          <a:blip r:embed="rId4" cstate="screen">
            <a:extLst>
              <a:ext uri="{28A0092B-C50C-407E-A947-70E740481C1C}">
                <a14:useLocalDpi xmlns:a14="http://schemas.microsoft.com/office/drawing/2010/main"/>
              </a:ext>
            </a:extLst>
          </a:blip>
          <a:srcRect l="27774" t="10728" r="27313" b="12268"/>
          <a:stretch/>
        </p:blipFill>
        <p:spPr bwMode="auto">
          <a:xfrm>
            <a:off x="6824085" y="892175"/>
            <a:ext cx="2103716" cy="2028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rotWithShape="1">
          <a:blip r:embed="rId5" cstate="screen">
            <a:extLst>
              <a:ext uri="{28A0092B-C50C-407E-A947-70E740481C1C}">
                <a14:useLocalDpi xmlns:a14="http://schemas.microsoft.com/office/drawing/2010/main"/>
              </a:ext>
            </a:extLst>
          </a:blip>
          <a:srcRect l="12000" t="8667" r="12000" b="4667"/>
          <a:stretch/>
        </p:blipFill>
        <p:spPr bwMode="auto">
          <a:xfrm>
            <a:off x="7284738" y="2976562"/>
            <a:ext cx="1628775" cy="18573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Oval 6"/>
          <p:cNvSpPr/>
          <p:nvPr/>
        </p:nvSpPr>
        <p:spPr bwMode="auto">
          <a:xfrm>
            <a:off x="2505075" y="2552700"/>
            <a:ext cx="4133850" cy="1771651"/>
          </a:xfrm>
          <a:prstGeom prst="ellips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Metabolomics</a:t>
            </a:r>
            <a:endParaRPr kumimoji="0" lang="en-GB" sz="32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pic>
        <p:nvPicPr>
          <p:cNvPr id="3074" name="Picture 2"/>
          <p:cNvPicPr>
            <a:picLocks noChangeAspect="1" noChangeArrowheads="1"/>
          </p:cNvPicPr>
          <p:nvPr/>
        </p:nvPicPr>
        <p:blipFill rotWithShape="1">
          <a:blip r:embed="rId6">
            <a:extLst>
              <a:ext uri="{28A0092B-C50C-407E-A947-70E740481C1C}">
                <a14:useLocalDpi xmlns:a14="http://schemas.microsoft.com/office/drawing/2010/main"/>
              </a:ext>
            </a:extLst>
          </a:blip>
          <a:srcRect l="52518" t="8028" r="-1" b="49761"/>
          <a:stretch/>
        </p:blipFill>
        <p:spPr bwMode="auto">
          <a:xfrm>
            <a:off x="47625" y="1605496"/>
            <a:ext cx="1731962" cy="14085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151595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Metabolomics association with disease</a:t>
            </a:r>
            <a:endParaRPr lang="en-GB" dirty="0"/>
          </a:p>
        </p:txBody>
      </p:sp>
      <p:sp>
        <p:nvSpPr>
          <p:cNvPr id="4" name="Date Placeholder 3"/>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endParaRPr lang="en-GB" dirty="0"/>
          </a:p>
        </p:txBody>
      </p:sp>
      <p:pic>
        <p:nvPicPr>
          <p:cNvPr id="8" name="Picture 4" descr="Afbeeldingsresultaat voor cardiovascular disease"/>
          <p:cNvPicPr>
            <a:picLocks noChangeAspect="1" noChangeArrowheads="1"/>
          </p:cNvPicPr>
          <p:nvPr/>
        </p:nvPicPr>
        <p:blipFill rotWithShape="1">
          <a:blip r:embed="rId2">
            <a:extLst>
              <a:ext uri="{28A0092B-C50C-407E-A947-70E740481C1C}">
                <a14:useLocalDpi xmlns:a14="http://schemas.microsoft.com/office/drawing/2010/main"/>
              </a:ext>
            </a:extLst>
          </a:blip>
          <a:srcRect r="13362"/>
          <a:stretch/>
        </p:blipFill>
        <p:spPr bwMode="auto">
          <a:xfrm>
            <a:off x="1757515" y="882650"/>
            <a:ext cx="2201898" cy="19800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6" descr="Afbeeldingsresultaat voor diabetes"/>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t="21771"/>
          <a:stretch/>
        </p:blipFill>
        <p:spPr bwMode="auto">
          <a:xfrm>
            <a:off x="4026236" y="1049838"/>
            <a:ext cx="2688889" cy="1408112"/>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p:cNvPicPr>
            <a:picLocks noChangeAspect="1" noChangeArrowheads="1"/>
          </p:cNvPicPr>
          <p:nvPr/>
        </p:nvPicPr>
        <p:blipFill rotWithShape="1">
          <a:blip r:embed="rId4" cstate="screen">
            <a:extLst>
              <a:ext uri="{28A0092B-C50C-407E-A947-70E740481C1C}">
                <a14:useLocalDpi xmlns:a14="http://schemas.microsoft.com/office/drawing/2010/main"/>
              </a:ext>
            </a:extLst>
          </a:blip>
          <a:srcRect l="27774" t="10728" r="27313" b="12268"/>
          <a:stretch/>
        </p:blipFill>
        <p:spPr bwMode="auto">
          <a:xfrm>
            <a:off x="6824085" y="892175"/>
            <a:ext cx="2103716" cy="2028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rotWithShape="1">
          <a:blip r:embed="rId5" cstate="screen">
            <a:extLst>
              <a:ext uri="{28A0092B-C50C-407E-A947-70E740481C1C}">
                <a14:useLocalDpi xmlns:a14="http://schemas.microsoft.com/office/drawing/2010/main"/>
              </a:ext>
            </a:extLst>
          </a:blip>
          <a:srcRect l="12000" t="8667" r="12000" b="4667"/>
          <a:stretch/>
        </p:blipFill>
        <p:spPr bwMode="auto">
          <a:xfrm>
            <a:off x="7284738" y="2976562"/>
            <a:ext cx="1628775" cy="18573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Oval 6"/>
          <p:cNvSpPr/>
          <p:nvPr/>
        </p:nvSpPr>
        <p:spPr bwMode="auto">
          <a:xfrm>
            <a:off x="2505075" y="2552700"/>
            <a:ext cx="4133850" cy="1771651"/>
          </a:xfrm>
          <a:prstGeom prst="ellips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Metabolomics</a:t>
            </a:r>
            <a:endParaRPr kumimoji="0" lang="en-GB" sz="32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pic>
        <p:nvPicPr>
          <p:cNvPr id="3074" name="Picture 2"/>
          <p:cNvPicPr>
            <a:picLocks noChangeAspect="1" noChangeArrowheads="1"/>
          </p:cNvPicPr>
          <p:nvPr/>
        </p:nvPicPr>
        <p:blipFill rotWithShape="1">
          <a:blip r:embed="rId6">
            <a:extLst>
              <a:ext uri="{28A0092B-C50C-407E-A947-70E740481C1C}">
                <a14:useLocalDpi xmlns:a14="http://schemas.microsoft.com/office/drawing/2010/main"/>
              </a:ext>
            </a:extLst>
          </a:blip>
          <a:srcRect l="52518" t="8028" r="-1" b="49761"/>
          <a:stretch/>
        </p:blipFill>
        <p:spPr bwMode="auto">
          <a:xfrm>
            <a:off x="47625" y="1605496"/>
            <a:ext cx="1731962" cy="14085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 name="Picture 6"/>
          <p:cNvPicPr>
            <a:picLocks noChangeAspect="1" noChangeArrowheads="1"/>
          </p:cNvPicPr>
          <p:nvPr/>
        </p:nvPicPr>
        <p:blipFill>
          <a:blip r:embed="rId7" cstate="screen">
            <a:extLst>
              <a:ext uri="{28A0092B-C50C-407E-A947-70E740481C1C}">
                <a14:useLocalDpi xmlns:a14="http://schemas.microsoft.com/office/drawing/2010/main"/>
              </a:ext>
            </a:extLst>
          </a:blip>
          <a:srcRect/>
          <a:stretch>
            <a:fillRect/>
          </a:stretch>
        </p:blipFill>
        <p:spPr bwMode="auto">
          <a:xfrm>
            <a:off x="39763" y="3072817"/>
            <a:ext cx="4335299" cy="20775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 name="Picture 9"/>
          <p:cNvPicPr>
            <a:picLocks noChangeAspect="1" noChangeArrowheads="1"/>
          </p:cNvPicPr>
          <p:nvPr/>
        </p:nvPicPr>
        <p:blipFill>
          <a:blip r:embed="rId8" cstate="screen">
            <a:extLst>
              <a:ext uri="{28A0092B-C50C-407E-A947-70E740481C1C}">
                <a14:useLocalDpi xmlns:a14="http://schemas.microsoft.com/office/drawing/2010/main"/>
              </a:ext>
            </a:extLst>
          </a:blip>
          <a:srcRect/>
          <a:stretch>
            <a:fillRect/>
          </a:stretch>
        </p:blipFill>
        <p:spPr bwMode="auto">
          <a:xfrm>
            <a:off x="182947" y="4498154"/>
            <a:ext cx="3776466" cy="18194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 name="Picture 8"/>
          <p:cNvPicPr>
            <a:picLocks noChangeAspect="1" noChangeArrowheads="1"/>
          </p:cNvPicPr>
          <p:nvPr/>
        </p:nvPicPr>
        <p:blipFill>
          <a:blip r:embed="rId9" cstate="screen">
            <a:extLst>
              <a:ext uri="{28A0092B-C50C-407E-A947-70E740481C1C}">
                <a14:useLocalDpi xmlns:a14="http://schemas.microsoft.com/office/drawing/2010/main"/>
              </a:ext>
            </a:extLst>
          </a:blip>
          <a:srcRect/>
          <a:stretch>
            <a:fillRect/>
          </a:stretch>
        </p:blipFill>
        <p:spPr bwMode="auto">
          <a:xfrm>
            <a:off x="3968649" y="4234176"/>
            <a:ext cx="4954100" cy="22923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934372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Metabolomics association with disease</a:t>
            </a:r>
            <a:endParaRPr lang="en-GB" dirty="0"/>
          </a:p>
        </p:txBody>
      </p:sp>
      <p:sp>
        <p:nvSpPr>
          <p:cNvPr id="4" name="Date Placeholder 3"/>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endParaRPr lang="en-GB" dirty="0"/>
          </a:p>
        </p:txBody>
      </p:sp>
      <p:pic>
        <p:nvPicPr>
          <p:cNvPr id="8" name="Picture 4" descr="Afbeeldingsresultaat voor cardiovascular disease"/>
          <p:cNvPicPr>
            <a:picLocks noChangeAspect="1" noChangeArrowheads="1"/>
          </p:cNvPicPr>
          <p:nvPr/>
        </p:nvPicPr>
        <p:blipFill rotWithShape="1">
          <a:blip r:embed="rId2">
            <a:extLst>
              <a:ext uri="{28A0092B-C50C-407E-A947-70E740481C1C}">
                <a14:useLocalDpi xmlns:a14="http://schemas.microsoft.com/office/drawing/2010/main"/>
              </a:ext>
            </a:extLst>
          </a:blip>
          <a:srcRect r="13362"/>
          <a:stretch/>
        </p:blipFill>
        <p:spPr bwMode="auto">
          <a:xfrm>
            <a:off x="1757515" y="882650"/>
            <a:ext cx="2201898" cy="19800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6" descr="Afbeeldingsresultaat voor diabetes"/>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t="21771"/>
          <a:stretch/>
        </p:blipFill>
        <p:spPr bwMode="auto">
          <a:xfrm>
            <a:off x="4026236" y="1049838"/>
            <a:ext cx="2688889" cy="1408112"/>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p:cNvPicPr>
            <a:picLocks noChangeAspect="1" noChangeArrowheads="1"/>
          </p:cNvPicPr>
          <p:nvPr/>
        </p:nvPicPr>
        <p:blipFill rotWithShape="1">
          <a:blip r:embed="rId4" cstate="screen">
            <a:extLst>
              <a:ext uri="{28A0092B-C50C-407E-A947-70E740481C1C}">
                <a14:useLocalDpi xmlns:a14="http://schemas.microsoft.com/office/drawing/2010/main"/>
              </a:ext>
            </a:extLst>
          </a:blip>
          <a:srcRect l="27774" t="10728" r="27313" b="12268"/>
          <a:stretch/>
        </p:blipFill>
        <p:spPr bwMode="auto">
          <a:xfrm>
            <a:off x="6824085" y="892175"/>
            <a:ext cx="2103716" cy="2028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rotWithShape="1">
          <a:blip r:embed="rId5" cstate="screen">
            <a:extLst>
              <a:ext uri="{28A0092B-C50C-407E-A947-70E740481C1C}">
                <a14:useLocalDpi xmlns:a14="http://schemas.microsoft.com/office/drawing/2010/main"/>
              </a:ext>
            </a:extLst>
          </a:blip>
          <a:srcRect l="12000" t="8667" r="12000" b="4667"/>
          <a:stretch/>
        </p:blipFill>
        <p:spPr bwMode="auto">
          <a:xfrm>
            <a:off x="7284738" y="2976562"/>
            <a:ext cx="1628775" cy="18573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Oval 6"/>
          <p:cNvSpPr/>
          <p:nvPr/>
        </p:nvSpPr>
        <p:spPr bwMode="auto">
          <a:xfrm>
            <a:off x="2505075" y="2552700"/>
            <a:ext cx="4133850" cy="1771651"/>
          </a:xfrm>
          <a:prstGeom prst="ellips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Metabolomics</a:t>
            </a:r>
            <a:endParaRPr kumimoji="0" lang="en-GB" sz="32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pic>
        <p:nvPicPr>
          <p:cNvPr id="3074" name="Picture 2"/>
          <p:cNvPicPr>
            <a:picLocks noChangeAspect="1" noChangeArrowheads="1"/>
          </p:cNvPicPr>
          <p:nvPr/>
        </p:nvPicPr>
        <p:blipFill rotWithShape="1">
          <a:blip r:embed="rId6">
            <a:extLst>
              <a:ext uri="{28A0092B-C50C-407E-A947-70E740481C1C}">
                <a14:useLocalDpi xmlns:a14="http://schemas.microsoft.com/office/drawing/2010/main"/>
              </a:ext>
            </a:extLst>
          </a:blip>
          <a:srcRect l="52518" t="8028" r="-1" b="49761"/>
          <a:stretch/>
        </p:blipFill>
        <p:spPr bwMode="auto">
          <a:xfrm>
            <a:off x="47625" y="1605496"/>
            <a:ext cx="1731962" cy="14085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2"/>
          <p:cNvPicPr>
            <a:picLocks noChangeAspect="1" noChangeArrowheads="1"/>
          </p:cNvPicPr>
          <p:nvPr/>
        </p:nvPicPr>
        <p:blipFill>
          <a:blip r:embed="rId7" cstate="screen">
            <a:extLst>
              <a:ext uri="{28A0092B-C50C-407E-A947-70E740481C1C}">
                <a14:useLocalDpi xmlns:a14="http://schemas.microsoft.com/office/drawing/2010/main"/>
              </a:ext>
            </a:extLst>
          </a:blip>
          <a:srcRect/>
          <a:stretch>
            <a:fillRect/>
          </a:stretch>
        </p:blipFill>
        <p:spPr bwMode="auto">
          <a:xfrm>
            <a:off x="126700" y="3692428"/>
            <a:ext cx="5164396" cy="14799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3"/>
          <p:cNvPicPr>
            <a:picLocks noChangeAspect="1" noChangeArrowheads="1"/>
          </p:cNvPicPr>
          <p:nvPr/>
        </p:nvPicPr>
        <p:blipFill>
          <a:blip r:embed="rId8" cstate="screen">
            <a:extLst>
              <a:ext uri="{28A0092B-C50C-407E-A947-70E740481C1C}">
                <a14:useLocalDpi xmlns:a14="http://schemas.microsoft.com/office/drawing/2010/main"/>
              </a:ext>
            </a:extLst>
          </a:blip>
          <a:srcRect/>
          <a:stretch>
            <a:fillRect/>
          </a:stretch>
        </p:blipFill>
        <p:spPr bwMode="auto">
          <a:xfrm>
            <a:off x="135936" y="4946081"/>
            <a:ext cx="3677052" cy="18888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Picture 4"/>
          <p:cNvPicPr>
            <a:picLocks noChangeAspect="1" noChangeArrowheads="1"/>
          </p:cNvPicPr>
          <p:nvPr/>
        </p:nvPicPr>
        <p:blipFill>
          <a:blip r:embed="rId9" cstate="screen">
            <a:extLst>
              <a:ext uri="{28A0092B-C50C-407E-A947-70E740481C1C}">
                <a14:useLocalDpi xmlns:a14="http://schemas.microsoft.com/office/drawing/2010/main"/>
              </a:ext>
            </a:extLst>
          </a:blip>
          <a:srcRect/>
          <a:stretch>
            <a:fillRect/>
          </a:stretch>
        </p:blipFill>
        <p:spPr bwMode="auto">
          <a:xfrm>
            <a:off x="3812988" y="4841440"/>
            <a:ext cx="4685121" cy="18295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69388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Metabolomics association with disease</a:t>
            </a:r>
            <a:endParaRPr lang="en-GB" dirty="0"/>
          </a:p>
        </p:txBody>
      </p:sp>
      <p:sp>
        <p:nvSpPr>
          <p:cNvPr id="4" name="Date Placeholder 3"/>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endParaRPr lang="en-GB" dirty="0"/>
          </a:p>
        </p:txBody>
      </p:sp>
      <p:pic>
        <p:nvPicPr>
          <p:cNvPr id="8" name="Picture 4" descr="Afbeeldingsresultaat voor cardiovascular disease"/>
          <p:cNvPicPr>
            <a:picLocks noChangeAspect="1" noChangeArrowheads="1"/>
          </p:cNvPicPr>
          <p:nvPr/>
        </p:nvPicPr>
        <p:blipFill rotWithShape="1">
          <a:blip r:embed="rId2">
            <a:extLst>
              <a:ext uri="{28A0092B-C50C-407E-A947-70E740481C1C}">
                <a14:useLocalDpi xmlns:a14="http://schemas.microsoft.com/office/drawing/2010/main"/>
              </a:ext>
            </a:extLst>
          </a:blip>
          <a:srcRect r="13362"/>
          <a:stretch/>
        </p:blipFill>
        <p:spPr bwMode="auto">
          <a:xfrm>
            <a:off x="1757515" y="882650"/>
            <a:ext cx="2201898" cy="19800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6" descr="Afbeeldingsresultaat voor diabetes"/>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t="21771"/>
          <a:stretch/>
        </p:blipFill>
        <p:spPr bwMode="auto">
          <a:xfrm>
            <a:off x="4026236" y="1049838"/>
            <a:ext cx="2688889" cy="1408112"/>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p:cNvPicPr>
            <a:picLocks noChangeAspect="1" noChangeArrowheads="1"/>
          </p:cNvPicPr>
          <p:nvPr/>
        </p:nvPicPr>
        <p:blipFill rotWithShape="1">
          <a:blip r:embed="rId4" cstate="screen">
            <a:extLst>
              <a:ext uri="{28A0092B-C50C-407E-A947-70E740481C1C}">
                <a14:useLocalDpi xmlns:a14="http://schemas.microsoft.com/office/drawing/2010/main"/>
              </a:ext>
            </a:extLst>
          </a:blip>
          <a:srcRect l="27774" t="10728" r="27313" b="12268"/>
          <a:stretch/>
        </p:blipFill>
        <p:spPr bwMode="auto">
          <a:xfrm>
            <a:off x="6824085" y="892175"/>
            <a:ext cx="2103716" cy="2028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rotWithShape="1">
          <a:blip r:embed="rId5" cstate="screen">
            <a:extLst>
              <a:ext uri="{28A0092B-C50C-407E-A947-70E740481C1C}">
                <a14:useLocalDpi xmlns:a14="http://schemas.microsoft.com/office/drawing/2010/main"/>
              </a:ext>
            </a:extLst>
          </a:blip>
          <a:srcRect l="12000" t="8667" r="12000" b="4667"/>
          <a:stretch/>
        </p:blipFill>
        <p:spPr bwMode="auto">
          <a:xfrm>
            <a:off x="7284738" y="2976562"/>
            <a:ext cx="1628775" cy="18573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Oval 6"/>
          <p:cNvSpPr/>
          <p:nvPr/>
        </p:nvSpPr>
        <p:spPr bwMode="auto">
          <a:xfrm>
            <a:off x="2505075" y="2552700"/>
            <a:ext cx="4133850" cy="1771651"/>
          </a:xfrm>
          <a:prstGeom prst="ellips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Metabolomics</a:t>
            </a:r>
            <a:endParaRPr kumimoji="0" lang="en-GB" sz="32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pic>
        <p:nvPicPr>
          <p:cNvPr id="3074" name="Picture 2"/>
          <p:cNvPicPr>
            <a:picLocks noChangeAspect="1" noChangeArrowheads="1"/>
          </p:cNvPicPr>
          <p:nvPr/>
        </p:nvPicPr>
        <p:blipFill rotWithShape="1">
          <a:blip r:embed="rId6">
            <a:extLst>
              <a:ext uri="{28A0092B-C50C-407E-A947-70E740481C1C}">
                <a14:useLocalDpi xmlns:a14="http://schemas.microsoft.com/office/drawing/2010/main"/>
              </a:ext>
            </a:extLst>
          </a:blip>
          <a:srcRect l="52518" t="8028" r="-1" b="49761"/>
          <a:stretch/>
        </p:blipFill>
        <p:spPr bwMode="auto">
          <a:xfrm>
            <a:off x="47625" y="1605496"/>
            <a:ext cx="1731962" cy="14085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2">
            <a:extLst>
              <a:ext uri="{FF2B5EF4-FFF2-40B4-BE49-F238E27FC236}">
                <a16:creationId xmlns:a16="http://schemas.microsoft.com/office/drawing/2014/main" id="{FF21E32A-35B5-4D06-BEC7-4357C49B35A7}"/>
              </a:ext>
            </a:extLst>
          </p:cNvPr>
          <p:cNvPicPr>
            <a:picLocks noChangeAspect="1"/>
          </p:cNvPicPr>
          <p:nvPr/>
        </p:nvPicPr>
        <p:blipFill>
          <a:blip r:embed="rId7"/>
          <a:stretch>
            <a:fillRect/>
          </a:stretch>
        </p:blipFill>
        <p:spPr>
          <a:xfrm>
            <a:off x="-19951" y="4325096"/>
            <a:ext cx="4654522" cy="2534563"/>
          </a:xfrm>
          <a:prstGeom prst="rect">
            <a:avLst/>
          </a:prstGeom>
        </p:spPr>
      </p:pic>
      <p:pic>
        <p:nvPicPr>
          <p:cNvPr id="13" name="Picture 5"/>
          <p:cNvPicPr>
            <a:picLocks noChangeAspect="1" noChangeArrowheads="1"/>
          </p:cNvPicPr>
          <p:nvPr/>
        </p:nvPicPr>
        <p:blipFill>
          <a:blip r:embed="rId8" cstate="screen">
            <a:extLst>
              <a:ext uri="{28A0092B-C50C-407E-A947-70E740481C1C}">
                <a14:useLocalDpi xmlns:a14="http://schemas.microsoft.com/office/drawing/2010/main"/>
              </a:ext>
            </a:extLst>
          </a:blip>
          <a:srcRect/>
          <a:stretch>
            <a:fillRect/>
          </a:stretch>
        </p:blipFill>
        <p:spPr bwMode="auto">
          <a:xfrm>
            <a:off x="2453026" y="4207138"/>
            <a:ext cx="4508805" cy="14479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721258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Metabolomics association with disease</a:t>
            </a:r>
            <a:endParaRPr lang="en-GB" dirty="0"/>
          </a:p>
        </p:txBody>
      </p:sp>
      <p:sp>
        <p:nvSpPr>
          <p:cNvPr id="4" name="Date Placeholder 3"/>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endParaRPr lang="en-GB" dirty="0"/>
          </a:p>
        </p:txBody>
      </p:sp>
      <p:pic>
        <p:nvPicPr>
          <p:cNvPr id="8" name="Picture 4" descr="Afbeeldingsresultaat voor cardiovascular disease"/>
          <p:cNvPicPr>
            <a:picLocks noChangeAspect="1" noChangeArrowheads="1"/>
          </p:cNvPicPr>
          <p:nvPr/>
        </p:nvPicPr>
        <p:blipFill rotWithShape="1">
          <a:blip r:embed="rId2">
            <a:extLst>
              <a:ext uri="{28A0092B-C50C-407E-A947-70E740481C1C}">
                <a14:useLocalDpi xmlns:a14="http://schemas.microsoft.com/office/drawing/2010/main"/>
              </a:ext>
            </a:extLst>
          </a:blip>
          <a:srcRect r="13362"/>
          <a:stretch/>
        </p:blipFill>
        <p:spPr bwMode="auto">
          <a:xfrm>
            <a:off x="1757515" y="882650"/>
            <a:ext cx="2201898" cy="19800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6" descr="Afbeeldingsresultaat voor diabetes"/>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t="21771"/>
          <a:stretch/>
        </p:blipFill>
        <p:spPr bwMode="auto">
          <a:xfrm>
            <a:off x="4026236" y="1049838"/>
            <a:ext cx="2688889" cy="1408112"/>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p:cNvPicPr>
            <a:picLocks noChangeAspect="1" noChangeArrowheads="1"/>
          </p:cNvPicPr>
          <p:nvPr/>
        </p:nvPicPr>
        <p:blipFill rotWithShape="1">
          <a:blip r:embed="rId4" cstate="screen">
            <a:extLst>
              <a:ext uri="{28A0092B-C50C-407E-A947-70E740481C1C}">
                <a14:useLocalDpi xmlns:a14="http://schemas.microsoft.com/office/drawing/2010/main"/>
              </a:ext>
            </a:extLst>
          </a:blip>
          <a:srcRect l="27774" t="10728" r="27313" b="12268"/>
          <a:stretch/>
        </p:blipFill>
        <p:spPr bwMode="auto">
          <a:xfrm>
            <a:off x="6824085" y="892175"/>
            <a:ext cx="2103716" cy="2028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rotWithShape="1">
          <a:blip r:embed="rId5" cstate="screen">
            <a:extLst>
              <a:ext uri="{28A0092B-C50C-407E-A947-70E740481C1C}">
                <a14:useLocalDpi xmlns:a14="http://schemas.microsoft.com/office/drawing/2010/main"/>
              </a:ext>
            </a:extLst>
          </a:blip>
          <a:srcRect l="12000" t="8667" r="12000" b="4667"/>
          <a:stretch/>
        </p:blipFill>
        <p:spPr bwMode="auto">
          <a:xfrm>
            <a:off x="7284738" y="2976562"/>
            <a:ext cx="1628775" cy="18573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Oval 6"/>
          <p:cNvSpPr/>
          <p:nvPr/>
        </p:nvSpPr>
        <p:spPr bwMode="auto">
          <a:xfrm>
            <a:off x="2505075" y="2552700"/>
            <a:ext cx="4133850" cy="1771651"/>
          </a:xfrm>
          <a:prstGeom prst="ellips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Metabolomics</a:t>
            </a:r>
            <a:endParaRPr kumimoji="0" lang="en-GB" sz="32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pic>
        <p:nvPicPr>
          <p:cNvPr id="3074" name="Picture 2"/>
          <p:cNvPicPr>
            <a:picLocks noChangeAspect="1" noChangeArrowheads="1"/>
          </p:cNvPicPr>
          <p:nvPr/>
        </p:nvPicPr>
        <p:blipFill rotWithShape="1">
          <a:blip r:embed="rId6">
            <a:extLst>
              <a:ext uri="{28A0092B-C50C-407E-A947-70E740481C1C}">
                <a14:useLocalDpi xmlns:a14="http://schemas.microsoft.com/office/drawing/2010/main"/>
              </a:ext>
            </a:extLst>
          </a:blip>
          <a:srcRect l="52518" t="8028" r="-1" b="49761"/>
          <a:stretch/>
        </p:blipFill>
        <p:spPr bwMode="auto">
          <a:xfrm>
            <a:off x="47625" y="1605496"/>
            <a:ext cx="1731962" cy="14085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 name="Picture 7"/>
          <p:cNvPicPr>
            <a:picLocks noChangeAspect="1" noChangeArrowheads="1"/>
          </p:cNvPicPr>
          <p:nvPr/>
        </p:nvPicPr>
        <p:blipFill>
          <a:blip r:embed="rId7" cstate="screen">
            <a:extLst>
              <a:ext uri="{28A0092B-C50C-407E-A947-70E740481C1C}">
                <a14:useLocalDpi xmlns:a14="http://schemas.microsoft.com/office/drawing/2010/main"/>
              </a:ext>
            </a:extLst>
          </a:blip>
          <a:srcRect/>
          <a:stretch>
            <a:fillRect/>
          </a:stretch>
        </p:blipFill>
        <p:spPr bwMode="auto">
          <a:xfrm>
            <a:off x="47625" y="4471538"/>
            <a:ext cx="5200537" cy="19892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Picture 10"/>
          <p:cNvPicPr>
            <a:picLocks noChangeAspect="1" noChangeArrowheads="1"/>
          </p:cNvPicPr>
          <p:nvPr/>
        </p:nvPicPr>
        <p:blipFill>
          <a:blip r:embed="rId8">
            <a:extLst>
              <a:ext uri="{28A0092B-C50C-407E-A947-70E740481C1C}">
                <a14:useLocalDpi xmlns:a14="http://schemas.microsoft.com/office/drawing/2010/main"/>
              </a:ext>
            </a:extLst>
          </a:blip>
          <a:srcRect/>
          <a:stretch>
            <a:fillRect/>
          </a:stretch>
        </p:blipFill>
        <p:spPr bwMode="auto">
          <a:xfrm>
            <a:off x="3521258" y="3877851"/>
            <a:ext cx="5406543" cy="19121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465133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Afbeelding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78374" y="4419270"/>
            <a:ext cx="2604408" cy="2126933"/>
          </a:xfrm>
          <a:prstGeom prst="rect">
            <a:avLst/>
          </a:prstGeom>
        </p:spPr>
      </p:pic>
      <p:sp>
        <p:nvSpPr>
          <p:cNvPr id="10" name="Content Placeholder 9"/>
          <p:cNvSpPr>
            <a:spLocks noGrp="1"/>
          </p:cNvSpPr>
          <p:nvPr>
            <p:ph idx="1"/>
          </p:nvPr>
        </p:nvSpPr>
        <p:spPr/>
        <p:txBody>
          <a:bodyPr/>
          <a:lstStyle/>
          <a:p>
            <a:r>
              <a:rPr lang="en-US" sz="1800" dirty="0"/>
              <a:t>After todays lectures and practical you</a:t>
            </a:r>
          </a:p>
          <a:p>
            <a:pPr marL="457200" indent="-457200">
              <a:buFont typeface="+mj-lt"/>
              <a:buAutoNum type="arabicParenR"/>
            </a:pPr>
            <a:r>
              <a:rPr lang="en-US" sz="1800" dirty="0"/>
              <a:t>Can explain the different levels of </a:t>
            </a:r>
            <a:r>
              <a:rPr lang="en-US" sz="1800" dirty="0" err="1"/>
              <a:t>omics</a:t>
            </a:r>
            <a:r>
              <a:rPr lang="en-US" sz="1800" dirty="0"/>
              <a:t> data that are used for disease prediction</a:t>
            </a:r>
          </a:p>
          <a:p>
            <a:pPr marL="817200" lvl="2" indent="-457200">
              <a:buFont typeface="Wingdings" panose="05000000000000000000" pitchFamily="2" charset="2"/>
              <a:buChar char="Ø"/>
            </a:pPr>
            <a:r>
              <a:rPr lang="en-US" sz="1600" i="1" dirty="0"/>
              <a:t>Genetics, epigenetics, </a:t>
            </a:r>
            <a:r>
              <a:rPr lang="en-US" sz="1600" i="1" dirty="0" err="1"/>
              <a:t>transcriptomics</a:t>
            </a:r>
            <a:r>
              <a:rPr lang="en-US" sz="1600" i="1" dirty="0"/>
              <a:t>, proteomics, metabolomics</a:t>
            </a:r>
          </a:p>
          <a:p>
            <a:pPr marL="457200" indent="-457200">
              <a:buFont typeface="+mj-lt"/>
              <a:buAutoNum type="arabicParenR"/>
            </a:pPr>
            <a:r>
              <a:rPr lang="en-US" sz="1800" dirty="0"/>
              <a:t>Can explain the strength of the use of metabolomics in disease prediction</a:t>
            </a:r>
          </a:p>
          <a:p>
            <a:pPr marL="817200" lvl="2" indent="-457200">
              <a:buFont typeface="Wingdings" panose="05000000000000000000" pitchFamily="2" charset="2"/>
              <a:buChar char="Ø"/>
            </a:pPr>
            <a:r>
              <a:rPr lang="en-US" sz="1600" i="1" dirty="0">
                <a:solidFill>
                  <a:srgbClr val="000000"/>
                </a:solidFill>
              </a:rPr>
              <a:t>Metabolites represent downstream biochemical end products that are closer to the phenotype, because they are also reflect environmental factors</a:t>
            </a:r>
            <a:endParaRPr lang="en-US" sz="1600" i="1" dirty="0"/>
          </a:p>
          <a:p>
            <a:pPr marL="457200" indent="-457200">
              <a:buFont typeface="+mj-lt"/>
              <a:buAutoNum type="arabicParenR"/>
            </a:pPr>
            <a:r>
              <a:rPr lang="en-US" sz="1800" dirty="0"/>
              <a:t>Can explain the weaknesses of the use of metabolomics in disease prediction</a:t>
            </a:r>
          </a:p>
          <a:p>
            <a:pPr marL="817200" lvl="2" indent="-457200">
              <a:buFont typeface="Wingdings" panose="05000000000000000000" pitchFamily="2" charset="2"/>
              <a:buChar char="Ø"/>
            </a:pPr>
            <a:r>
              <a:rPr lang="en-US" sz="1600" i="1" dirty="0" err="1">
                <a:solidFill>
                  <a:srgbClr val="000000"/>
                </a:solidFill>
              </a:rPr>
              <a:t>Snaphot</a:t>
            </a:r>
            <a:r>
              <a:rPr lang="en-US" sz="1600" i="1" dirty="0">
                <a:solidFill>
                  <a:srgbClr val="000000"/>
                </a:solidFill>
              </a:rPr>
              <a:t> in time and tissue (maybe it was not the best moment or tissue to investigate)</a:t>
            </a:r>
          </a:p>
          <a:p>
            <a:endParaRPr lang="en-US" sz="1800" dirty="0"/>
          </a:p>
          <a:p>
            <a:pPr marL="342900" indent="-342900">
              <a:buFont typeface="Arial" panose="020B0604020202020204" pitchFamily="34" charset="0"/>
              <a:buChar char="•"/>
            </a:pPr>
            <a:endParaRPr lang="en-US" sz="1800" dirty="0"/>
          </a:p>
          <a:p>
            <a:endParaRPr lang="en-US" sz="1800" dirty="0"/>
          </a:p>
          <a:p>
            <a:endParaRPr lang="en-GB" sz="1800" dirty="0"/>
          </a:p>
        </p:txBody>
      </p:sp>
      <p:sp>
        <p:nvSpPr>
          <p:cNvPr id="8" name="Title 7"/>
          <p:cNvSpPr>
            <a:spLocks noGrp="1"/>
          </p:cNvSpPr>
          <p:nvPr>
            <p:ph type="title"/>
          </p:nvPr>
        </p:nvSpPr>
        <p:spPr/>
        <p:txBody>
          <a:bodyPr/>
          <a:lstStyle/>
          <a:p>
            <a:r>
              <a:rPr lang="en-US" dirty="0"/>
              <a:t>Learning goals</a:t>
            </a:r>
            <a:endParaRPr lang="en-GB" dirty="0"/>
          </a:p>
        </p:txBody>
      </p:sp>
      <p:sp>
        <p:nvSpPr>
          <p:cNvPr id="3" name="Date Placeholder 2"/>
          <p:cNvSpPr>
            <a:spLocks noGrp="1"/>
          </p:cNvSpPr>
          <p:nvPr>
            <p:ph type="dt" sz="half" idx="2"/>
          </p:nvPr>
        </p:nvSpPr>
        <p:spPr/>
        <p:txBody>
          <a:bodyPr/>
          <a:lstStyle/>
          <a:p>
            <a:endParaRPr lang="en-GB" dirty="0"/>
          </a:p>
        </p:txBody>
      </p:sp>
      <p:sp>
        <p:nvSpPr>
          <p:cNvPr id="5" name="Slide Number Placeholder 4"/>
          <p:cNvSpPr>
            <a:spLocks noGrp="1"/>
          </p:cNvSpPr>
          <p:nvPr>
            <p:ph type="sldNum" sz="quarter" idx="4"/>
          </p:nvPr>
        </p:nvSpPr>
        <p:spPr/>
        <p:txBody>
          <a:bodyPr/>
          <a:lstStyle/>
          <a:p>
            <a:endParaRPr lang="en-GB" dirty="0"/>
          </a:p>
        </p:txBody>
      </p:sp>
      <p:sp>
        <p:nvSpPr>
          <p:cNvPr id="4" name="Footer Placeholder 3"/>
          <p:cNvSpPr>
            <a:spLocks noGrp="1"/>
          </p:cNvSpPr>
          <p:nvPr>
            <p:ph type="ftr" sz="quarter" idx="3"/>
          </p:nvPr>
        </p:nvSpPr>
        <p:spPr/>
        <p:txBody>
          <a:bodyPr/>
          <a:lstStyle/>
          <a:p>
            <a:endParaRPr lang="en-GB" dirty="0"/>
          </a:p>
        </p:txBody>
      </p:sp>
    </p:spTree>
    <p:extLst>
      <p:ext uri="{BB962C8B-B14F-4D97-AF65-F5344CB8AC3E}">
        <p14:creationId xmlns:p14="http://schemas.microsoft.com/office/powerpoint/2010/main" val="1721626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Learning goals</a:t>
            </a:r>
            <a:endParaRPr lang="en-GB" dirty="0"/>
          </a:p>
        </p:txBody>
      </p:sp>
      <p:sp>
        <p:nvSpPr>
          <p:cNvPr id="10" name="Content Placeholder 9"/>
          <p:cNvSpPr>
            <a:spLocks noGrp="1"/>
          </p:cNvSpPr>
          <p:nvPr>
            <p:ph idx="1"/>
          </p:nvPr>
        </p:nvSpPr>
        <p:spPr/>
        <p:txBody>
          <a:bodyPr/>
          <a:lstStyle/>
          <a:p>
            <a:r>
              <a:rPr lang="en-US" sz="1800" dirty="0"/>
              <a:t>After todays lectures and practical you</a:t>
            </a:r>
          </a:p>
          <a:p>
            <a:pPr marL="457200" indent="-457200">
              <a:buFont typeface="+mj-lt"/>
              <a:buAutoNum type="arabicParenR"/>
            </a:pPr>
            <a:r>
              <a:rPr lang="en-US" sz="1800" dirty="0"/>
              <a:t>Can explain the different levels of </a:t>
            </a:r>
            <a:r>
              <a:rPr lang="en-US" sz="1800" dirty="0" err="1"/>
              <a:t>omics</a:t>
            </a:r>
            <a:r>
              <a:rPr lang="en-US" sz="1800" dirty="0"/>
              <a:t> data that are used for disease prediction</a:t>
            </a:r>
          </a:p>
          <a:p>
            <a:pPr marL="457200" indent="-457200">
              <a:buFont typeface="+mj-lt"/>
              <a:buAutoNum type="arabicParenR"/>
            </a:pPr>
            <a:r>
              <a:rPr lang="en-US" sz="1800" dirty="0"/>
              <a:t>Can explain the strength of the use of metabolomics in disease prediction</a:t>
            </a:r>
          </a:p>
          <a:p>
            <a:pPr marL="457200" indent="-457200">
              <a:buFont typeface="+mj-lt"/>
              <a:buAutoNum type="arabicParenR"/>
            </a:pPr>
            <a:r>
              <a:rPr lang="en-US" sz="1800" dirty="0"/>
              <a:t>Can explain the weaknesses of the use of metabolomics in disease prediction</a:t>
            </a:r>
          </a:p>
          <a:p>
            <a:pPr marL="457200" indent="-457200">
              <a:buFont typeface="+mj-lt"/>
              <a:buAutoNum type="arabicParenR"/>
            </a:pPr>
            <a:r>
              <a:rPr lang="en-US" sz="1800" dirty="0"/>
              <a:t>Understand the workflow of -</a:t>
            </a:r>
            <a:r>
              <a:rPr lang="en-US" sz="1800" dirty="0" err="1"/>
              <a:t>omics</a:t>
            </a:r>
            <a:r>
              <a:rPr lang="en-US" sz="1800" dirty="0"/>
              <a:t> data analysis</a:t>
            </a:r>
          </a:p>
          <a:p>
            <a:pPr marL="457200" indent="-457200">
              <a:buFont typeface="+mj-lt"/>
              <a:buAutoNum type="arabicParenR"/>
            </a:pPr>
            <a:r>
              <a:rPr lang="en-US" sz="1800" dirty="0"/>
              <a:t>Can explain relevant steps in quality control of metabolomics</a:t>
            </a:r>
          </a:p>
          <a:p>
            <a:pPr marL="457200" indent="-457200">
              <a:buFont typeface="+mj-lt"/>
              <a:buAutoNum type="arabicParenR"/>
            </a:pPr>
            <a:r>
              <a:rPr lang="en-US" sz="1800" dirty="0"/>
              <a:t>Know which databases may contribute to the interpretation of results</a:t>
            </a:r>
          </a:p>
          <a:p>
            <a:endParaRPr lang="en-US" sz="1800" dirty="0"/>
          </a:p>
          <a:p>
            <a:endParaRPr lang="en-GB" sz="1800" dirty="0"/>
          </a:p>
        </p:txBody>
      </p:sp>
      <p:sp>
        <p:nvSpPr>
          <p:cNvPr id="3" name="Date Placeholder 2"/>
          <p:cNvSpPr>
            <a:spLocks noGrp="1"/>
          </p:cNvSpPr>
          <p:nvPr>
            <p:ph type="dt" sz="half" idx="2"/>
          </p:nvPr>
        </p:nvSpPr>
        <p:spPr/>
        <p:txBody>
          <a:bodyPr/>
          <a:lstStyle/>
          <a:p>
            <a:fld id="{D5D2E433-9D72-44A1-825A-87CDD5599884}" type="datetime5">
              <a:rPr lang="en-US" smtClean="0"/>
              <a:t>2-Nov-20</a:t>
            </a:fld>
            <a:endParaRPr lang="en-GB" dirty="0"/>
          </a:p>
        </p:txBody>
      </p:sp>
      <p:sp>
        <p:nvSpPr>
          <p:cNvPr id="5" name="Slide Number Placeholder 4"/>
          <p:cNvSpPr>
            <a:spLocks noGrp="1"/>
          </p:cNvSpPr>
          <p:nvPr>
            <p:ph type="sldNum" sz="quarter" idx="4"/>
          </p:nvPr>
        </p:nvSpPr>
        <p:spPr/>
        <p:txBody>
          <a:bodyPr/>
          <a:lstStyle/>
          <a:p>
            <a:fld id="{5306AC46-015F-6E44-B83A-36E79AEF5356}" type="slidenum">
              <a:rPr lang="en-GB" smtClean="0"/>
              <a:pPr/>
              <a:t>2</a:t>
            </a:fld>
            <a:endParaRPr lang="en-GB" dirty="0"/>
          </a:p>
        </p:txBody>
      </p:sp>
      <p:sp>
        <p:nvSpPr>
          <p:cNvPr id="4" name="Footer Placeholder 3"/>
          <p:cNvSpPr>
            <a:spLocks noGrp="1"/>
          </p:cNvSpPr>
          <p:nvPr>
            <p:ph type="ftr" sz="quarter" idx="3"/>
          </p:nvPr>
        </p:nvSpPr>
        <p:spPr/>
        <p:txBody>
          <a:bodyPr/>
          <a:lstStyle/>
          <a:p>
            <a:r>
              <a:rPr lang="en-GB"/>
              <a:t>Insert &gt; Header &amp; footer</a:t>
            </a:r>
            <a:endParaRPr lang="en-GB" dirty="0"/>
          </a:p>
        </p:txBody>
      </p:sp>
      <p:pic>
        <p:nvPicPr>
          <p:cNvPr id="7" name="Afbeelding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03384" y="4423561"/>
            <a:ext cx="2604408" cy="2126933"/>
          </a:xfrm>
          <a:prstGeom prst="rect">
            <a:avLst/>
          </a:prstGeom>
        </p:spPr>
      </p:pic>
    </p:spTree>
    <p:extLst>
      <p:ext uri="{BB962C8B-B14F-4D97-AF65-F5344CB8AC3E}">
        <p14:creationId xmlns:p14="http://schemas.microsoft.com/office/powerpoint/2010/main" val="14586868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Learning goals</a:t>
            </a:r>
            <a:endParaRPr lang="en-GB" dirty="0"/>
          </a:p>
        </p:txBody>
      </p:sp>
      <p:sp>
        <p:nvSpPr>
          <p:cNvPr id="10" name="Content Placeholder 9"/>
          <p:cNvSpPr>
            <a:spLocks noGrp="1"/>
          </p:cNvSpPr>
          <p:nvPr>
            <p:ph idx="1"/>
          </p:nvPr>
        </p:nvSpPr>
        <p:spPr/>
        <p:txBody>
          <a:bodyPr/>
          <a:lstStyle/>
          <a:p>
            <a:r>
              <a:rPr lang="en-US" sz="1800" dirty="0"/>
              <a:t>After todays lectures and practical you</a:t>
            </a:r>
          </a:p>
          <a:p>
            <a:pPr marL="457200" indent="-457200">
              <a:buFont typeface="+mj-lt"/>
              <a:buAutoNum type="arabicParenR"/>
            </a:pPr>
            <a:r>
              <a:rPr lang="en-US" sz="1800" dirty="0">
                <a:solidFill>
                  <a:schemeClr val="accent6">
                    <a:lumMod val="50000"/>
                    <a:lumOff val="50000"/>
                  </a:schemeClr>
                </a:solidFill>
              </a:rPr>
              <a:t>Can explain the different levels of </a:t>
            </a:r>
            <a:r>
              <a:rPr lang="en-US" sz="1800" dirty="0" err="1">
                <a:solidFill>
                  <a:schemeClr val="accent6">
                    <a:lumMod val="50000"/>
                    <a:lumOff val="50000"/>
                  </a:schemeClr>
                </a:solidFill>
              </a:rPr>
              <a:t>omics</a:t>
            </a:r>
            <a:r>
              <a:rPr lang="en-US" sz="1800" dirty="0">
                <a:solidFill>
                  <a:schemeClr val="accent6">
                    <a:lumMod val="50000"/>
                    <a:lumOff val="50000"/>
                  </a:schemeClr>
                </a:solidFill>
              </a:rPr>
              <a:t> data that are used for disease prediction</a:t>
            </a:r>
          </a:p>
          <a:p>
            <a:pPr marL="457200" indent="-457200">
              <a:buFont typeface="+mj-lt"/>
              <a:buAutoNum type="arabicParenR"/>
            </a:pPr>
            <a:r>
              <a:rPr lang="en-US" sz="1800" dirty="0">
                <a:solidFill>
                  <a:schemeClr val="accent6">
                    <a:lumMod val="50000"/>
                    <a:lumOff val="50000"/>
                  </a:schemeClr>
                </a:solidFill>
              </a:rPr>
              <a:t>Can explain the strength of the use of metabolomics in disease prediction</a:t>
            </a:r>
          </a:p>
          <a:p>
            <a:pPr marL="457200" indent="-457200">
              <a:buFont typeface="+mj-lt"/>
              <a:buAutoNum type="arabicParenR"/>
            </a:pPr>
            <a:r>
              <a:rPr lang="en-US" sz="1800" dirty="0">
                <a:solidFill>
                  <a:schemeClr val="accent6">
                    <a:lumMod val="50000"/>
                    <a:lumOff val="50000"/>
                  </a:schemeClr>
                </a:solidFill>
              </a:rPr>
              <a:t>Can explain the weaknesses of the use of metabolomics in disease prediction</a:t>
            </a:r>
          </a:p>
          <a:p>
            <a:pPr marL="457200" indent="-457200">
              <a:buFont typeface="+mj-lt"/>
              <a:buAutoNum type="arabicParenR"/>
            </a:pPr>
            <a:r>
              <a:rPr lang="en-US" sz="1800" dirty="0"/>
              <a:t>Understand the workflow of -</a:t>
            </a:r>
            <a:r>
              <a:rPr lang="en-US" sz="1800" dirty="0" err="1"/>
              <a:t>omics</a:t>
            </a:r>
            <a:r>
              <a:rPr lang="en-US" sz="1800" dirty="0"/>
              <a:t> data analysis</a:t>
            </a:r>
          </a:p>
          <a:p>
            <a:pPr marL="457200" indent="-457200">
              <a:buFont typeface="+mj-lt"/>
              <a:buAutoNum type="arabicParenR"/>
            </a:pPr>
            <a:r>
              <a:rPr lang="en-US" sz="1800" dirty="0"/>
              <a:t>Explain relevant steps in quality control of metabolomics</a:t>
            </a:r>
          </a:p>
          <a:p>
            <a:pPr marL="457200" indent="-457200">
              <a:buFont typeface="+mj-lt"/>
              <a:buAutoNum type="arabicParenR"/>
            </a:pPr>
            <a:r>
              <a:rPr lang="en-US" sz="1800" dirty="0"/>
              <a:t>Know which databases may contribute to the interpretation of results</a:t>
            </a:r>
          </a:p>
          <a:p>
            <a:endParaRPr lang="en-US" sz="1800" dirty="0"/>
          </a:p>
          <a:p>
            <a:pPr marL="342900" indent="-342900">
              <a:buFont typeface="Arial" panose="020B0604020202020204" pitchFamily="34" charset="0"/>
              <a:buChar char="•"/>
            </a:pPr>
            <a:endParaRPr lang="en-US" sz="1800" dirty="0"/>
          </a:p>
          <a:p>
            <a:endParaRPr lang="en-US" sz="1800" dirty="0"/>
          </a:p>
          <a:p>
            <a:endParaRPr lang="en-GB" sz="1800" dirty="0"/>
          </a:p>
        </p:txBody>
      </p:sp>
      <p:sp>
        <p:nvSpPr>
          <p:cNvPr id="3" name="Date Placeholder 2"/>
          <p:cNvSpPr>
            <a:spLocks noGrp="1"/>
          </p:cNvSpPr>
          <p:nvPr>
            <p:ph type="dt" sz="half" idx="2"/>
          </p:nvPr>
        </p:nvSpPr>
        <p:spPr/>
        <p:txBody>
          <a:bodyPr/>
          <a:lstStyle/>
          <a:p>
            <a:endParaRPr lang="en-GB" dirty="0"/>
          </a:p>
        </p:txBody>
      </p:sp>
      <p:sp>
        <p:nvSpPr>
          <p:cNvPr id="5" name="Slide Number Placeholder 4"/>
          <p:cNvSpPr>
            <a:spLocks noGrp="1"/>
          </p:cNvSpPr>
          <p:nvPr>
            <p:ph type="sldNum" sz="quarter" idx="4"/>
          </p:nvPr>
        </p:nvSpPr>
        <p:spPr/>
        <p:txBody>
          <a:bodyPr/>
          <a:lstStyle/>
          <a:p>
            <a:endParaRPr lang="en-GB" dirty="0"/>
          </a:p>
        </p:txBody>
      </p:sp>
      <p:sp>
        <p:nvSpPr>
          <p:cNvPr id="4" name="Footer Placeholder 3"/>
          <p:cNvSpPr>
            <a:spLocks noGrp="1"/>
          </p:cNvSpPr>
          <p:nvPr>
            <p:ph type="ftr" sz="quarter" idx="3"/>
          </p:nvPr>
        </p:nvSpPr>
        <p:spPr/>
        <p:txBody>
          <a:bodyPr/>
          <a:lstStyle/>
          <a:p>
            <a:endParaRPr lang="en-GB" dirty="0"/>
          </a:p>
        </p:txBody>
      </p:sp>
      <p:pic>
        <p:nvPicPr>
          <p:cNvPr id="7" name="Afbeelding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03384" y="4414683"/>
            <a:ext cx="2604408" cy="2126933"/>
          </a:xfrm>
          <a:prstGeom prst="rect">
            <a:avLst/>
          </a:prstGeom>
        </p:spPr>
      </p:pic>
    </p:spTree>
    <p:extLst>
      <p:ext uri="{BB962C8B-B14F-4D97-AF65-F5344CB8AC3E}">
        <p14:creationId xmlns:p14="http://schemas.microsoft.com/office/powerpoint/2010/main" val="1837063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Omics</a:t>
            </a:r>
            <a:r>
              <a:rPr lang="en-US" dirty="0"/>
              <a:t> data analysis workflow</a:t>
            </a:r>
            <a:endParaRPr lang="en-GB" dirty="0"/>
          </a:p>
        </p:txBody>
      </p:sp>
      <p:sp>
        <p:nvSpPr>
          <p:cNvPr id="4" name="Date Placeholder 3"/>
          <p:cNvSpPr>
            <a:spLocks noGrp="1"/>
          </p:cNvSpPr>
          <p:nvPr>
            <p:ph type="dt" sz="half" idx="2"/>
          </p:nvPr>
        </p:nvSpPr>
        <p:spPr/>
        <p:txBody>
          <a:bodyPr/>
          <a:lstStyle/>
          <a:p>
            <a:endParaRPr lang="en-GB" dirty="0"/>
          </a:p>
        </p:txBody>
      </p:sp>
      <p:sp>
        <p:nvSpPr>
          <p:cNvPr id="5" name="Slide Number Placeholder 4"/>
          <p:cNvSpPr>
            <a:spLocks noGrp="1"/>
          </p:cNvSpPr>
          <p:nvPr>
            <p:ph type="sldNum" sz="quarter" idx="4"/>
          </p:nvPr>
        </p:nvSpPr>
        <p:spPr/>
        <p:txBody>
          <a:bodyPr/>
          <a:lstStyle/>
          <a:p>
            <a:endParaRPr lang="en-GB" dirty="0"/>
          </a:p>
        </p:txBody>
      </p:sp>
      <p:sp>
        <p:nvSpPr>
          <p:cNvPr id="6" name="Footer Placeholder 5"/>
          <p:cNvSpPr>
            <a:spLocks noGrp="1"/>
          </p:cNvSpPr>
          <p:nvPr>
            <p:ph type="ftr" sz="quarter" idx="3"/>
          </p:nvPr>
        </p:nvSpPr>
        <p:spPr/>
        <p:txBody>
          <a:bodyPr/>
          <a:lstStyle/>
          <a:p>
            <a:endParaRPr lang="en-GB"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185163213"/>
              </p:ext>
            </p:extLst>
          </p:nvPr>
        </p:nvGraphicFramePr>
        <p:xfrm>
          <a:off x="566738" y="913760"/>
          <a:ext cx="8291512" cy="51133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912509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a:t>
            </a:r>
            <a:endParaRPr lang="en-GB" dirty="0"/>
          </a:p>
        </p:txBody>
      </p:sp>
      <p:sp>
        <p:nvSpPr>
          <p:cNvPr id="3" name="Content Placeholder 2"/>
          <p:cNvSpPr>
            <a:spLocks noGrp="1"/>
          </p:cNvSpPr>
          <p:nvPr>
            <p:ph idx="1"/>
          </p:nvPr>
        </p:nvSpPr>
        <p:spPr/>
        <p:txBody>
          <a:bodyPr/>
          <a:lstStyle/>
          <a:p>
            <a:pPr marL="457200" indent="-457200">
              <a:buFont typeface="+mj-lt"/>
              <a:buAutoNum type="arabicPeriod"/>
            </a:pPr>
            <a:r>
              <a:rPr lang="en-US" dirty="0"/>
              <a:t>Sample size</a:t>
            </a:r>
          </a:p>
          <a:p>
            <a:pPr marL="817200" lvl="2" indent="-457200">
              <a:buFont typeface="+mj-lt"/>
              <a:buAutoNum type="arabicPeriod"/>
            </a:pPr>
            <a:r>
              <a:rPr lang="en-US" dirty="0"/>
              <a:t>How many subjects do I have? </a:t>
            </a:r>
          </a:p>
          <a:p>
            <a:pPr marL="817200" lvl="2" indent="-457200">
              <a:buFont typeface="+mj-lt"/>
              <a:buAutoNum type="arabicPeriod"/>
            </a:pPr>
            <a:r>
              <a:rPr lang="en-US" dirty="0"/>
              <a:t>Number of men, women? </a:t>
            </a:r>
          </a:p>
          <a:p>
            <a:pPr marL="817200" lvl="2" indent="-457200">
              <a:buFont typeface="+mj-lt"/>
              <a:buAutoNum type="arabicPeriod"/>
            </a:pPr>
            <a:r>
              <a:rPr lang="en-US" dirty="0"/>
              <a:t>What is the mean age of the subjects?</a:t>
            </a:r>
          </a:p>
          <a:p>
            <a:pPr marL="457200" indent="-457200">
              <a:buFont typeface="+mj-lt"/>
              <a:buAutoNum type="arabicPeriod"/>
            </a:pPr>
            <a:r>
              <a:rPr lang="en-US" dirty="0"/>
              <a:t>Is the range of  measures in the phenotype as expected?</a:t>
            </a:r>
          </a:p>
          <a:p>
            <a:endParaRPr lang="en-US" dirty="0"/>
          </a:p>
        </p:txBody>
      </p:sp>
      <p:sp>
        <p:nvSpPr>
          <p:cNvPr id="4" name="Date Placeholder 3"/>
          <p:cNvSpPr>
            <a:spLocks noGrp="1"/>
          </p:cNvSpPr>
          <p:nvPr>
            <p:ph type="dt" sz="half" idx="2"/>
          </p:nvPr>
        </p:nvSpPr>
        <p:spPr/>
        <p:txBody>
          <a:bodyPr/>
          <a:lstStyle/>
          <a:p>
            <a:endParaRPr lang="en-GB" dirty="0"/>
          </a:p>
        </p:txBody>
      </p:sp>
      <p:sp>
        <p:nvSpPr>
          <p:cNvPr id="5" name="Slide Number Placeholder 4"/>
          <p:cNvSpPr>
            <a:spLocks noGrp="1"/>
          </p:cNvSpPr>
          <p:nvPr>
            <p:ph type="sldNum" sz="quarter" idx="4"/>
          </p:nvPr>
        </p:nvSpPr>
        <p:spPr/>
        <p:txBody>
          <a:bodyPr/>
          <a:lstStyle/>
          <a:p>
            <a:endParaRPr lang="en-GB" dirty="0"/>
          </a:p>
        </p:txBody>
      </p:sp>
      <p:sp>
        <p:nvSpPr>
          <p:cNvPr id="6" name="Footer Placeholder 5"/>
          <p:cNvSpPr>
            <a:spLocks noGrp="1"/>
          </p:cNvSpPr>
          <p:nvPr>
            <p:ph type="ftr" sz="quarter" idx="3"/>
          </p:nvPr>
        </p:nvSpPr>
        <p:spPr/>
        <p:txBody>
          <a:bodyPr/>
          <a:lstStyle/>
          <a:p>
            <a:endParaRPr lang="en-GB" dirty="0"/>
          </a:p>
        </p:txBody>
      </p:sp>
      <p:pic>
        <p:nvPicPr>
          <p:cNvPr id="1026" name="Picture 2" descr="Afbeeldingsresultaat voor data verzamele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7128" y="3549415"/>
            <a:ext cx="5985834" cy="29168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28979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Quality Control: Subject level</a:t>
            </a:r>
            <a:endParaRPr lang="en-GB" dirty="0"/>
          </a:p>
        </p:txBody>
      </p:sp>
      <p:sp>
        <p:nvSpPr>
          <p:cNvPr id="3" name="Content Placeholder 2"/>
          <p:cNvSpPr>
            <a:spLocks noGrp="1"/>
          </p:cNvSpPr>
          <p:nvPr>
            <p:ph idx="1"/>
          </p:nvPr>
        </p:nvSpPr>
        <p:spPr/>
        <p:txBody>
          <a:bodyPr/>
          <a:lstStyle/>
          <a:p>
            <a:pPr marL="457200" indent="-457200">
              <a:buFont typeface="+mj-lt"/>
              <a:buAutoNum type="arabicPeriod"/>
            </a:pPr>
            <a:r>
              <a:rPr lang="en-US" dirty="0"/>
              <a:t>Are there subject with many missing values?</a:t>
            </a:r>
          </a:p>
          <a:p>
            <a:pPr marL="457200" indent="-457200">
              <a:buFont typeface="+mj-lt"/>
              <a:buAutoNum type="arabicPeriod"/>
            </a:pPr>
            <a:r>
              <a:rPr lang="en-US" dirty="0"/>
              <a:t>Are there subjects with QC flags from the measurement?</a:t>
            </a:r>
          </a:p>
          <a:p>
            <a:pPr marL="817200" lvl="2" indent="-457200">
              <a:buFont typeface="Wingdings" panose="05000000000000000000" pitchFamily="2" charset="2"/>
              <a:buChar char="Ø"/>
            </a:pPr>
            <a:r>
              <a:rPr lang="en-US" dirty="0"/>
              <a:t>Decide </a:t>
            </a:r>
            <a:r>
              <a:rPr lang="en-US" b="1" dirty="0"/>
              <a:t>before analysis</a:t>
            </a:r>
            <a:r>
              <a:rPr lang="en-US" dirty="0"/>
              <a:t> what to do with such data!</a:t>
            </a:r>
          </a:p>
          <a:p>
            <a:pPr marL="457200" indent="-457200">
              <a:buFont typeface="+mj-lt"/>
              <a:buAutoNum type="arabicPeriod"/>
            </a:pPr>
            <a:endParaRPr lang="en-US" dirty="0"/>
          </a:p>
        </p:txBody>
      </p:sp>
      <p:sp>
        <p:nvSpPr>
          <p:cNvPr id="4" name="Date Placeholder 3"/>
          <p:cNvSpPr>
            <a:spLocks noGrp="1"/>
          </p:cNvSpPr>
          <p:nvPr>
            <p:ph type="dt" sz="half" idx="2"/>
          </p:nvPr>
        </p:nvSpPr>
        <p:spPr/>
        <p:txBody>
          <a:bodyPr/>
          <a:lstStyle/>
          <a:p>
            <a:endParaRPr lang="en-GB" dirty="0"/>
          </a:p>
        </p:txBody>
      </p:sp>
      <p:sp>
        <p:nvSpPr>
          <p:cNvPr id="5" name="Slide Number Placeholder 4"/>
          <p:cNvSpPr>
            <a:spLocks noGrp="1"/>
          </p:cNvSpPr>
          <p:nvPr>
            <p:ph type="sldNum" sz="quarter" idx="4"/>
          </p:nvPr>
        </p:nvSpPr>
        <p:spPr/>
        <p:txBody>
          <a:bodyPr/>
          <a:lstStyle/>
          <a:p>
            <a:endParaRPr lang="en-GB" dirty="0"/>
          </a:p>
        </p:txBody>
      </p:sp>
      <p:sp>
        <p:nvSpPr>
          <p:cNvPr id="6" name="Footer Placeholder 5"/>
          <p:cNvSpPr>
            <a:spLocks noGrp="1"/>
          </p:cNvSpPr>
          <p:nvPr>
            <p:ph type="ftr" sz="quarter" idx="3"/>
          </p:nvPr>
        </p:nvSpPr>
        <p:spPr/>
        <p:txBody>
          <a:bodyPr/>
          <a:lstStyle/>
          <a:p>
            <a:endParaRPr lang="en-GB" dirty="0"/>
          </a:p>
        </p:txBody>
      </p:sp>
      <p:pic>
        <p:nvPicPr>
          <p:cNvPr id="2052" name="Picture 4" descr="Afbeeldingsresultaat voor exclus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44045" y="3557958"/>
            <a:ext cx="3882917" cy="25886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28979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0" y="3484862"/>
            <a:ext cx="4824413" cy="2452036"/>
            <a:chOff x="4399101" y="4325654"/>
            <a:chExt cx="4638675" cy="2227546"/>
          </a:xfrm>
        </p:grpSpPr>
        <p:pic>
          <p:nvPicPr>
            <p:cNvPr id="2050" name="Picture 2" descr="Afbeeldingsresultaat voor normal distribution"/>
            <p:cNvPicPr>
              <a:picLocks noChangeAspect="1" noChangeArrowheads="1"/>
            </p:cNvPicPr>
            <p:nvPr/>
          </p:nvPicPr>
          <p:blipFill rotWithShape="1">
            <a:blip r:embed="rId2">
              <a:extLst>
                <a:ext uri="{28A0092B-C50C-407E-A947-70E740481C1C}">
                  <a14:useLocalDpi xmlns:a14="http://schemas.microsoft.com/office/drawing/2010/main" val="0"/>
                </a:ext>
              </a:extLst>
            </a:blip>
            <a:srcRect b="6455"/>
            <a:stretch/>
          </p:blipFill>
          <p:spPr bwMode="auto">
            <a:xfrm>
              <a:off x="4399101" y="4325654"/>
              <a:ext cx="4638675" cy="2227546"/>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Arrow Connector 7"/>
            <p:cNvCxnSpPr/>
            <p:nvPr/>
          </p:nvCxnSpPr>
          <p:spPr bwMode="auto">
            <a:xfrm>
              <a:off x="5857875" y="5220079"/>
              <a:ext cx="0" cy="1295309"/>
            </a:xfrm>
            <a:prstGeom prst="straightConnector1">
              <a:avLst/>
            </a:prstGeom>
            <a:solidFill>
              <a:schemeClr val="accent1"/>
            </a:solidFill>
            <a:ln w="19050" cap="flat" cmpd="sng" algn="ctr">
              <a:solidFill>
                <a:schemeClr val="bg2"/>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3" name="TextBox 12"/>
            <p:cNvSpPr txBox="1"/>
            <p:nvPr/>
          </p:nvSpPr>
          <p:spPr>
            <a:xfrm>
              <a:off x="5857875" y="6077165"/>
              <a:ext cx="1433743" cy="276999"/>
            </a:xfrm>
            <a:prstGeom prst="rect">
              <a:avLst/>
            </a:prstGeom>
            <a:noFill/>
          </p:spPr>
          <p:txBody>
            <a:bodyPr wrap="square" rtlCol="0">
              <a:spAutoFit/>
            </a:bodyPr>
            <a:lstStyle/>
            <a:p>
              <a:r>
                <a:rPr lang="en-US" sz="1200" dirty="0">
                  <a:solidFill>
                    <a:schemeClr val="accent6"/>
                  </a:solidFill>
                  <a:latin typeface="+mj-lt"/>
                </a:rPr>
                <a:t>Detection threshold</a:t>
              </a:r>
              <a:endParaRPr lang="en-GB" sz="1200" dirty="0">
                <a:solidFill>
                  <a:schemeClr val="accent6"/>
                </a:solidFill>
                <a:latin typeface="+mj-lt"/>
              </a:endParaRPr>
            </a:p>
          </p:txBody>
        </p:sp>
      </p:grpSp>
      <p:sp>
        <p:nvSpPr>
          <p:cNvPr id="2" name="Title 1"/>
          <p:cNvSpPr>
            <a:spLocks noGrp="1"/>
          </p:cNvSpPr>
          <p:nvPr>
            <p:ph type="title"/>
          </p:nvPr>
        </p:nvSpPr>
        <p:spPr/>
        <p:txBody>
          <a:bodyPr/>
          <a:lstStyle/>
          <a:p>
            <a:r>
              <a:rPr lang="en-US" dirty="0"/>
              <a:t>Quality Control: Metabolite level</a:t>
            </a:r>
            <a:endParaRPr lang="en-GB" dirty="0"/>
          </a:p>
        </p:txBody>
      </p:sp>
      <p:sp>
        <p:nvSpPr>
          <p:cNvPr id="3" name="Content Placeholder 2"/>
          <p:cNvSpPr>
            <a:spLocks noGrp="1"/>
          </p:cNvSpPr>
          <p:nvPr>
            <p:ph idx="1"/>
          </p:nvPr>
        </p:nvSpPr>
        <p:spPr/>
        <p:txBody>
          <a:bodyPr/>
          <a:lstStyle/>
          <a:p>
            <a:pPr marL="457200" indent="-457200">
              <a:buFont typeface="+mj-lt"/>
              <a:buAutoNum type="arabicPeriod"/>
            </a:pPr>
            <a:r>
              <a:rPr lang="en-US" dirty="0"/>
              <a:t>Are there metabolites missing for many subjects?</a:t>
            </a:r>
          </a:p>
          <a:p>
            <a:pPr marL="457200" indent="-457200">
              <a:buFont typeface="+mj-lt"/>
              <a:buAutoNum type="arabicPeriod"/>
            </a:pPr>
            <a:r>
              <a:rPr lang="en-US" dirty="0"/>
              <a:t>Are the metabolites with many zero-values?</a:t>
            </a:r>
          </a:p>
          <a:p>
            <a:pPr marL="817200" lvl="2" indent="-457200">
              <a:buFont typeface="Wingdings" panose="05000000000000000000" pitchFamily="2" charset="2"/>
              <a:buChar char="Ø"/>
            </a:pPr>
            <a:r>
              <a:rPr lang="en-US" dirty="0">
                <a:solidFill>
                  <a:srgbClr val="000000"/>
                </a:solidFill>
              </a:rPr>
              <a:t>Decide </a:t>
            </a:r>
            <a:r>
              <a:rPr lang="en-US" b="1" dirty="0">
                <a:solidFill>
                  <a:srgbClr val="000000"/>
                </a:solidFill>
              </a:rPr>
              <a:t>before analysis</a:t>
            </a:r>
            <a:r>
              <a:rPr lang="en-US" dirty="0">
                <a:solidFill>
                  <a:srgbClr val="000000"/>
                </a:solidFill>
              </a:rPr>
              <a:t> what to do with such data!</a:t>
            </a:r>
          </a:p>
          <a:p>
            <a:pPr marL="457200" lvl="0" indent="-457200">
              <a:buFont typeface="+mj-lt"/>
              <a:buAutoNum type="arabicPeriod"/>
            </a:pPr>
            <a:r>
              <a:rPr lang="en-US" dirty="0">
                <a:solidFill>
                  <a:srgbClr val="000000"/>
                </a:solidFill>
              </a:rPr>
              <a:t>Are the distributions of all metabolites normal?</a:t>
            </a:r>
          </a:p>
          <a:p>
            <a:endParaRPr lang="en-GB" dirty="0"/>
          </a:p>
        </p:txBody>
      </p:sp>
      <p:sp>
        <p:nvSpPr>
          <p:cNvPr id="4" name="Date Placeholder 3"/>
          <p:cNvSpPr>
            <a:spLocks noGrp="1"/>
          </p:cNvSpPr>
          <p:nvPr>
            <p:ph type="dt" sz="half" idx="2"/>
          </p:nvPr>
        </p:nvSpPr>
        <p:spPr/>
        <p:txBody>
          <a:bodyPr/>
          <a:lstStyle/>
          <a:p>
            <a:endParaRPr lang="en-GB" dirty="0"/>
          </a:p>
        </p:txBody>
      </p:sp>
      <p:sp>
        <p:nvSpPr>
          <p:cNvPr id="5" name="Slide Number Placeholder 4"/>
          <p:cNvSpPr>
            <a:spLocks noGrp="1"/>
          </p:cNvSpPr>
          <p:nvPr>
            <p:ph type="sldNum" sz="quarter" idx="4"/>
          </p:nvPr>
        </p:nvSpPr>
        <p:spPr/>
        <p:txBody>
          <a:bodyPr/>
          <a:lstStyle/>
          <a:p>
            <a:endParaRPr lang="en-GB" dirty="0"/>
          </a:p>
        </p:txBody>
      </p:sp>
      <p:sp>
        <p:nvSpPr>
          <p:cNvPr id="6" name="Footer Placeholder 5"/>
          <p:cNvSpPr>
            <a:spLocks noGrp="1"/>
          </p:cNvSpPr>
          <p:nvPr>
            <p:ph type="ftr" sz="quarter" idx="3"/>
          </p:nvPr>
        </p:nvSpPr>
        <p:spPr/>
        <p:txBody>
          <a:bodyPr/>
          <a:lstStyle/>
          <a:p>
            <a:endParaRPr lang="en-GB" dirty="0"/>
          </a:p>
        </p:txBody>
      </p:sp>
      <p:pic>
        <p:nvPicPr>
          <p:cNvPr id="3073"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24413" y="3502618"/>
            <a:ext cx="3562350" cy="267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00204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Quality Control: Metabolite level</a:t>
            </a:r>
            <a:endParaRPr lang="en-GB" dirty="0"/>
          </a:p>
        </p:txBody>
      </p:sp>
      <p:sp>
        <p:nvSpPr>
          <p:cNvPr id="3" name="Content Placeholder 2"/>
          <p:cNvSpPr>
            <a:spLocks noGrp="1"/>
          </p:cNvSpPr>
          <p:nvPr>
            <p:ph idx="1"/>
          </p:nvPr>
        </p:nvSpPr>
        <p:spPr/>
        <p:txBody>
          <a:bodyPr/>
          <a:lstStyle/>
          <a:p>
            <a:pPr marL="457200" indent="-457200">
              <a:buFont typeface="+mj-lt"/>
              <a:buAutoNum type="arabicPeriod"/>
            </a:pPr>
            <a:r>
              <a:rPr lang="en-US" dirty="0"/>
              <a:t>Are there metabolites missing for many subjects?</a:t>
            </a:r>
          </a:p>
          <a:p>
            <a:pPr marL="457200" indent="-457200">
              <a:buFont typeface="+mj-lt"/>
              <a:buAutoNum type="arabicPeriod"/>
            </a:pPr>
            <a:r>
              <a:rPr lang="en-US" dirty="0"/>
              <a:t>Are the metabolites with many zero-values?</a:t>
            </a:r>
          </a:p>
          <a:p>
            <a:pPr marL="817200" lvl="2" indent="-457200">
              <a:buFont typeface="Wingdings" panose="05000000000000000000" pitchFamily="2" charset="2"/>
              <a:buChar char="Ø"/>
            </a:pPr>
            <a:r>
              <a:rPr lang="en-US" dirty="0">
                <a:solidFill>
                  <a:srgbClr val="000000"/>
                </a:solidFill>
              </a:rPr>
              <a:t>Decide </a:t>
            </a:r>
            <a:r>
              <a:rPr lang="en-US" b="1" dirty="0">
                <a:solidFill>
                  <a:srgbClr val="000000"/>
                </a:solidFill>
              </a:rPr>
              <a:t>before analysis</a:t>
            </a:r>
            <a:r>
              <a:rPr lang="en-US" dirty="0">
                <a:solidFill>
                  <a:srgbClr val="000000"/>
                </a:solidFill>
              </a:rPr>
              <a:t> what to do with such data!</a:t>
            </a:r>
          </a:p>
          <a:p>
            <a:pPr marL="457200" lvl="0" indent="-457200">
              <a:buFont typeface="+mj-lt"/>
              <a:buAutoNum type="arabicPeriod"/>
            </a:pPr>
            <a:r>
              <a:rPr lang="en-US" dirty="0">
                <a:solidFill>
                  <a:srgbClr val="000000"/>
                </a:solidFill>
              </a:rPr>
              <a:t>Are the distributions of all metabolites normal?</a:t>
            </a:r>
          </a:p>
          <a:p>
            <a:endParaRPr lang="en-GB" dirty="0"/>
          </a:p>
        </p:txBody>
      </p:sp>
      <p:sp>
        <p:nvSpPr>
          <p:cNvPr id="4" name="Date Placeholder 3"/>
          <p:cNvSpPr>
            <a:spLocks noGrp="1"/>
          </p:cNvSpPr>
          <p:nvPr>
            <p:ph type="dt" sz="half" idx="2"/>
          </p:nvPr>
        </p:nvSpPr>
        <p:spPr/>
        <p:txBody>
          <a:bodyPr/>
          <a:lstStyle/>
          <a:p>
            <a:endParaRPr lang="en-GB" dirty="0"/>
          </a:p>
        </p:txBody>
      </p:sp>
      <p:sp>
        <p:nvSpPr>
          <p:cNvPr id="5" name="Slide Number Placeholder 4"/>
          <p:cNvSpPr>
            <a:spLocks noGrp="1"/>
          </p:cNvSpPr>
          <p:nvPr>
            <p:ph type="sldNum" sz="quarter" idx="4"/>
          </p:nvPr>
        </p:nvSpPr>
        <p:spPr/>
        <p:txBody>
          <a:bodyPr/>
          <a:lstStyle/>
          <a:p>
            <a:endParaRPr lang="en-GB" dirty="0"/>
          </a:p>
        </p:txBody>
      </p:sp>
      <p:sp>
        <p:nvSpPr>
          <p:cNvPr id="6" name="Footer Placeholder 5"/>
          <p:cNvSpPr>
            <a:spLocks noGrp="1"/>
          </p:cNvSpPr>
          <p:nvPr>
            <p:ph type="ftr" sz="quarter" idx="3"/>
          </p:nvPr>
        </p:nvSpPr>
        <p:spPr/>
        <p:txBody>
          <a:bodyPr/>
          <a:lstStyle/>
          <a:p>
            <a:endParaRPr lang="en-GB" dirty="0"/>
          </a:p>
        </p:txBody>
      </p:sp>
      <p:sp>
        <p:nvSpPr>
          <p:cNvPr id="7" name="TextBox 6"/>
          <p:cNvSpPr txBox="1"/>
          <p:nvPr/>
        </p:nvSpPr>
        <p:spPr>
          <a:xfrm>
            <a:off x="967835" y="3027274"/>
            <a:ext cx="8221663" cy="461665"/>
          </a:xfrm>
          <a:prstGeom prst="rect">
            <a:avLst/>
          </a:prstGeom>
          <a:noFill/>
        </p:spPr>
        <p:txBody>
          <a:bodyPr wrap="square" rtlCol="0">
            <a:spAutoFit/>
          </a:bodyPr>
          <a:lstStyle/>
          <a:p>
            <a:r>
              <a:rPr lang="en-US" dirty="0">
                <a:solidFill>
                  <a:schemeClr val="accent6"/>
                </a:solidFill>
                <a:latin typeface="+mj-lt"/>
              </a:rPr>
              <a:t>Metabolite level (Y) = Constant + (</a:t>
            </a:r>
            <a:r>
              <a:rPr lang="en-US" dirty="0">
                <a:solidFill>
                  <a:schemeClr val="accent6"/>
                </a:solidFill>
                <a:latin typeface="+mj-lt"/>
                <a:sym typeface="Symbol"/>
              </a:rPr>
              <a:t></a:t>
            </a:r>
            <a:r>
              <a:rPr lang="en-US" baseline="-25000" dirty="0">
                <a:solidFill>
                  <a:schemeClr val="accent6"/>
                </a:solidFill>
                <a:latin typeface="+mj-lt"/>
                <a:sym typeface="Symbol"/>
              </a:rPr>
              <a:t>1</a:t>
            </a:r>
            <a:r>
              <a:rPr lang="en-US" dirty="0">
                <a:solidFill>
                  <a:schemeClr val="accent6"/>
                </a:solidFill>
                <a:latin typeface="+mj-lt"/>
                <a:sym typeface="Symbol"/>
              </a:rPr>
              <a:t> x Sex) + (</a:t>
            </a:r>
            <a:r>
              <a:rPr lang="en-US" baseline="-25000" dirty="0">
                <a:solidFill>
                  <a:schemeClr val="accent6"/>
                </a:solidFill>
                <a:latin typeface="+mj-lt"/>
                <a:sym typeface="Symbol"/>
              </a:rPr>
              <a:t>2</a:t>
            </a:r>
            <a:r>
              <a:rPr lang="en-US" dirty="0">
                <a:solidFill>
                  <a:schemeClr val="accent6"/>
                </a:solidFill>
                <a:latin typeface="+mj-lt"/>
                <a:sym typeface="Symbol"/>
              </a:rPr>
              <a:t> x Age)</a:t>
            </a:r>
            <a:endParaRPr lang="en-GB" dirty="0">
              <a:solidFill>
                <a:schemeClr val="accent6"/>
              </a:solidFill>
              <a:latin typeface="+mj-lt"/>
            </a:endParaRPr>
          </a:p>
        </p:txBody>
      </p:sp>
      <p:sp>
        <p:nvSpPr>
          <p:cNvPr id="10" name="Down Arrow 9"/>
          <p:cNvSpPr/>
          <p:nvPr/>
        </p:nvSpPr>
        <p:spPr bwMode="auto">
          <a:xfrm flipV="1">
            <a:off x="1912398" y="3488939"/>
            <a:ext cx="436322" cy="674703"/>
          </a:xfrm>
          <a:prstGeom prst="down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charset="0"/>
              <a:ea typeface="ＭＳ Ｐゴシック" charset="0"/>
            </a:endParaRPr>
          </a:p>
        </p:txBody>
      </p:sp>
      <p:sp>
        <p:nvSpPr>
          <p:cNvPr id="15" name="TextBox 14"/>
          <p:cNvSpPr txBox="1"/>
          <p:nvPr/>
        </p:nvSpPr>
        <p:spPr>
          <a:xfrm>
            <a:off x="978187" y="4173967"/>
            <a:ext cx="7719186" cy="369332"/>
          </a:xfrm>
          <a:prstGeom prst="rect">
            <a:avLst/>
          </a:prstGeom>
          <a:noFill/>
        </p:spPr>
        <p:txBody>
          <a:bodyPr wrap="square" rtlCol="0">
            <a:spAutoFit/>
          </a:bodyPr>
          <a:lstStyle/>
          <a:p>
            <a:r>
              <a:rPr lang="en-US" sz="1800" dirty="0">
                <a:solidFill>
                  <a:schemeClr val="accent6"/>
                </a:solidFill>
                <a:latin typeface="+mj-lt"/>
              </a:rPr>
              <a:t>N.B. The outcome of  linear regression is assumed to have a normal distribution!</a:t>
            </a:r>
            <a:endParaRPr lang="en-GB" sz="1800" dirty="0">
              <a:solidFill>
                <a:schemeClr val="accent6"/>
              </a:solidFill>
              <a:latin typeface="+mj-lt"/>
            </a:endParaRPr>
          </a:p>
        </p:txBody>
      </p:sp>
      <p:pic>
        <p:nvPicPr>
          <p:cNvPr id="4098" name="Picture 2" descr="Afbeeldingsresultaat voor skewed distribu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8688" y="4543299"/>
            <a:ext cx="5482325" cy="1954461"/>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61455" y="4574446"/>
            <a:ext cx="2283039" cy="1715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71381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6427" t="7778" r="21888" b="7748"/>
          <a:stretch/>
        </p:blipFill>
        <p:spPr bwMode="auto">
          <a:xfrm>
            <a:off x="5227807" y="3529705"/>
            <a:ext cx="4022729" cy="33282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p:txBody>
          <a:bodyPr/>
          <a:lstStyle/>
          <a:p>
            <a:r>
              <a:rPr lang="en-US" dirty="0"/>
              <a:t>Statistical analysis</a:t>
            </a:r>
            <a:endParaRPr lang="en-GB" dirty="0"/>
          </a:p>
        </p:txBody>
      </p:sp>
      <p:sp>
        <p:nvSpPr>
          <p:cNvPr id="3" name="Content Placeholder 2"/>
          <p:cNvSpPr>
            <a:spLocks noGrp="1"/>
          </p:cNvSpPr>
          <p:nvPr>
            <p:ph idx="1"/>
          </p:nvPr>
        </p:nvSpPr>
        <p:spPr/>
        <p:txBody>
          <a:bodyPr/>
          <a:lstStyle/>
          <a:p>
            <a:pPr marL="457200" indent="-457200">
              <a:buFont typeface="+mj-lt"/>
              <a:buAutoNum type="arabicPeriod"/>
            </a:pPr>
            <a:r>
              <a:rPr lang="en-US" dirty="0"/>
              <a:t>Linear regression</a:t>
            </a:r>
          </a:p>
          <a:p>
            <a:pPr marL="457200" indent="-457200">
              <a:buFont typeface="+mj-lt"/>
              <a:buAutoNum type="arabicPeriod"/>
            </a:pPr>
            <a:endParaRPr lang="en-US" dirty="0"/>
          </a:p>
          <a:p>
            <a:endParaRPr lang="en-US" dirty="0"/>
          </a:p>
          <a:p>
            <a:pPr marL="457200" indent="-457200">
              <a:buFont typeface="+mj-lt"/>
              <a:buAutoNum type="arabicPeriod"/>
            </a:pPr>
            <a:r>
              <a:rPr lang="en-US" dirty="0"/>
              <a:t>How large is effect size (</a:t>
            </a:r>
            <a:r>
              <a:rPr lang="en-US" dirty="0">
                <a:sym typeface="Symbol"/>
              </a:rPr>
              <a:t></a:t>
            </a:r>
            <a:r>
              <a:rPr lang="en-US" baseline="-25000" dirty="0">
                <a:sym typeface="Symbol"/>
              </a:rPr>
              <a:t>1</a:t>
            </a:r>
            <a:r>
              <a:rPr lang="en-US" dirty="0">
                <a:sym typeface="Symbol"/>
              </a:rPr>
              <a:t> )?</a:t>
            </a:r>
          </a:p>
          <a:p>
            <a:pPr marL="457200" indent="-457200">
              <a:buFont typeface="+mj-lt"/>
              <a:buAutoNum type="arabicPeriod"/>
            </a:pPr>
            <a:r>
              <a:rPr lang="en-US" dirty="0">
                <a:sym typeface="Symbol"/>
              </a:rPr>
              <a:t>What is the significance threshold?</a:t>
            </a:r>
          </a:p>
          <a:p>
            <a:pPr lvl="3" indent="0">
              <a:buNone/>
            </a:pPr>
            <a:r>
              <a:rPr lang="en-US" dirty="0" err="1">
                <a:sym typeface="Symbol"/>
              </a:rPr>
              <a:t>Bonferoni</a:t>
            </a:r>
            <a:r>
              <a:rPr lang="en-US" dirty="0">
                <a:sym typeface="Symbol"/>
              </a:rPr>
              <a:t>: p-value = 0.05/number of independent tests</a:t>
            </a:r>
            <a:endParaRPr lang="en-GB" dirty="0"/>
          </a:p>
        </p:txBody>
      </p:sp>
      <p:sp>
        <p:nvSpPr>
          <p:cNvPr id="4" name="Date Placeholder 3"/>
          <p:cNvSpPr>
            <a:spLocks noGrp="1"/>
          </p:cNvSpPr>
          <p:nvPr>
            <p:ph type="dt" sz="half" idx="2"/>
          </p:nvPr>
        </p:nvSpPr>
        <p:spPr/>
        <p:txBody>
          <a:bodyPr/>
          <a:lstStyle/>
          <a:p>
            <a:endParaRPr lang="en-GB" dirty="0"/>
          </a:p>
        </p:txBody>
      </p:sp>
      <p:sp>
        <p:nvSpPr>
          <p:cNvPr id="5" name="Slide Number Placeholder 4"/>
          <p:cNvSpPr>
            <a:spLocks noGrp="1"/>
          </p:cNvSpPr>
          <p:nvPr>
            <p:ph type="sldNum" sz="quarter" idx="4"/>
          </p:nvPr>
        </p:nvSpPr>
        <p:spPr/>
        <p:txBody>
          <a:bodyPr/>
          <a:lstStyle/>
          <a:p>
            <a:endParaRPr lang="en-GB" dirty="0"/>
          </a:p>
        </p:txBody>
      </p:sp>
      <p:sp>
        <p:nvSpPr>
          <p:cNvPr id="6" name="Footer Placeholder 5"/>
          <p:cNvSpPr>
            <a:spLocks noGrp="1"/>
          </p:cNvSpPr>
          <p:nvPr>
            <p:ph type="ftr" sz="quarter" idx="3"/>
          </p:nvPr>
        </p:nvSpPr>
        <p:spPr/>
        <p:txBody>
          <a:bodyPr/>
          <a:lstStyle/>
          <a:p>
            <a:endParaRPr lang="en-GB" dirty="0"/>
          </a:p>
        </p:txBody>
      </p:sp>
      <p:sp>
        <p:nvSpPr>
          <p:cNvPr id="7" name="TextBox 6"/>
          <p:cNvSpPr txBox="1"/>
          <p:nvPr/>
        </p:nvSpPr>
        <p:spPr>
          <a:xfrm>
            <a:off x="1052513" y="1606847"/>
            <a:ext cx="8221663" cy="461665"/>
          </a:xfrm>
          <a:prstGeom prst="rect">
            <a:avLst/>
          </a:prstGeom>
          <a:noFill/>
        </p:spPr>
        <p:txBody>
          <a:bodyPr wrap="square" rtlCol="0">
            <a:spAutoFit/>
          </a:bodyPr>
          <a:lstStyle/>
          <a:p>
            <a:r>
              <a:rPr lang="en-US" dirty="0">
                <a:solidFill>
                  <a:schemeClr val="accent6"/>
                </a:solidFill>
                <a:latin typeface="+mj-lt"/>
              </a:rPr>
              <a:t>Metabolite level (Y) = Constant + (</a:t>
            </a:r>
            <a:r>
              <a:rPr lang="en-US" dirty="0">
                <a:solidFill>
                  <a:schemeClr val="accent6"/>
                </a:solidFill>
                <a:latin typeface="+mj-lt"/>
                <a:sym typeface="Symbol"/>
              </a:rPr>
              <a:t></a:t>
            </a:r>
            <a:r>
              <a:rPr lang="en-US" baseline="-25000" dirty="0">
                <a:solidFill>
                  <a:schemeClr val="accent6"/>
                </a:solidFill>
                <a:latin typeface="+mj-lt"/>
                <a:sym typeface="Symbol"/>
              </a:rPr>
              <a:t>1</a:t>
            </a:r>
            <a:r>
              <a:rPr lang="en-US" dirty="0">
                <a:solidFill>
                  <a:schemeClr val="accent6"/>
                </a:solidFill>
                <a:latin typeface="+mj-lt"/>
                <a:sym typeface="Symbol"/>
              </a:rPr>
              <a:t> x Sex) + (</a:t>
            </a:r>
            <a:r>
              <a:rPr lang="en-US" baseline="-25000" dirty="0">
                <a:solidFill>
                  <a:schemeClr val="accent6"/>
                </a:solidFill>
                <a:latin typeface="+mj-lt"/>
                <a:sym typeface="Symbol"/>
              </a:rPr>
              <a:t>2</a:t>
            </a:r>
            <a:r>
              <a:rPr lang="en-US" dirty="0">
                <a:solidFill>
                  <a:schemeClr val="accent6"/>
                </a:solidFill>
                <a:latin typeface="+mj-lt"/>
                <a:sym typeface="Symbol"/>
              </a:rPr>
              <a:t> x Age)</a:t>
            </a:r>
            <a:endParaRPr lang="en-GB" dirty="0">
              <a:solidFill>
                <a:schemeClr val="accent6"/>
              </a:solidFill>
              <a:latin typeface="+mj-lt"/>
            </a:endParaRPr>
          </a:p>
        </p:txBody>
      </p:sp>
      <p:sp>
        <p:nvSpPr>
          <p:cNvPr id="8" name="Right Arrow 7"/>
          <p:cNvSpPr/>
          <p:nvPr/>
        </p:nvSpPr>
        <p:spPr bwMode="auto">
          <a:xfrm flipH="1">
            <a:off x="4005963" y="4498563"/>
            <a:ext cx="1272882" cy="740892"/>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charset="0"/>
              <a:ea typeface="ＭＳ Ｐゴシック" charset="0"/>
            </a:endParaRPr>
          </a:p>
        </p:txBody>
      </p:sp>
      <p:sp>
        <p:nvSpPr>
          <p:cNvPr id="14" name="TextBox 13"/>
          <p:cNvSpPr txBox="1"/>
          <p:nvPr/>
        </p:nvSpPr>
        <p:spPr>
          <a:xfrm>
            <a:off x="0" y="4638176"/>
            <a:ext cx="4110831" cy="461665"/>
          </a:xfrm>
          <a:prstGeom prst="rect">
            <a:avLst/>
          </a:prstGeom>
          <a:noFill/>
        </p:spPr>
        <p:txBody>
          <a:bodyPr wrap="square" rtlCol="0">
            <a:spAutoFit/>
          </a:bodyPr>
          <a:lstStyle/>
          <a:p>
            <a:r>
              <a:rPr lang="en-US" dirty="0">
                <a:solidFill>
                  <a:schemeClr val="accent6"/>
                </a:solidFill>
                <a:latin typeface="+mj-lt"/>
              </a:rPr>
              <a:t>How many independent tests?!</a:t>
            </a:r>
            <a:endParaRPr lang="en-GB" dirty="0">
              <a:solidFill>
                <a:schemeClr val="accent6"/>
              </a:solidFill>
              <a:latin typeface="+mj-lt"/>
            </a:endParaRPr>
          </a:p>
        </p:txBody>
      </p:sp>
    </p:spTree>
    <p:extLst>
      <p:ext uri="{BB962C8B-B14F-4D97-AF65-F5344CB8AC3E}">
        <p14:creationId xmlns:p14="http://schemas.microsoft.com/office/powerpoint/2010/main" val="228857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2"/>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16427" t="7778" r="21888" b="7748"/>
          <a:stretch/>
        </p:blipFill>
        <p:spPr bwMode="auto">
          <a:xfrm>
            <a:off x="325437" y="930862"/>
            <a:ext cx="6755999" cy="55897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p:txBody>
          <a:bodyPr/>
          <a:lstStyle/>
          <a:p>
            <a:r>
              <a:rPr lang="en-US" dirty="0"/>
              <a:t>Number of independent tests</a:t>
            </a:r>
            <a:endParaRPr lang="en-GB" dirty="0"/>
          </a:p>
        </p:txBody>
      </p:sp>
      <p:sp>
        <p:nvSpPr>
          <p:cNvPr id="4" name="Date Placeholder 3"/>
          <p:cNvSpPr>
            <a:spLocks noGrp="1"/>
          </p:cNvSpPr>
          <p:nvPr>
            <p:ph type="dt" sz="half" idx="2"/>
          </p:nvPr>
        </p:nvSpPr>
        <p:spPr>
          <a:xfrm>
            <a:off x="6351587" y="6553200"/>
            <a:ext cx="2508250" cy="304800"/>
          </a:xfrm>
        </p:spPr>
        <p:txBody>
          <a:bodyPr/>
          <a:lstStyle/>
          <a:p>
            <a:endParaRPr lang="en-GB" dirty="0"/>
          </a:p>
        </p:txBody>
      </p:sp>
      <p:sp>
        <p:nvSpPr>
          <p:cNvPr id="5" name="Slide Number Placeholder 4"/>
          <p:cNvSpPr>
            <a:spLocks noGrp="1"/>
          </p:cNvSpPr>
          <p:nvPr>
            <p:ph type="sldNum" sz="quarter" idx="4"/>
          </p:nvPr>
        </p:nvSpPr>
        <p:spPr>
          <a:xfrm>
            <a:off x="568325" y="6553200"/>
            <a:ext cx="542395" cy="304800"/>
          </a:xfrm>
        </p:spPr>
        <p:txBody>
          <a:bodyPr/>
          <a:lstStyle/>
          <a:p>
            <a:endParaRPr lang="en-GB" dirty="0"/>
          </a:p>
        </p:txBody>
      </p:sp>
      <p:sp>
        <p:nvSpPr>
          <p:cNvPr id="6" name="Footer Placeholder 5"/>
          <p:cNvSpPr>
            <a:spLocks noGrp="1"/>
          </p:cNvSpPr>
          <p:nvPr>
            <p:ph type="ftr" sz="quarter" idx="3"/>
          </p:nvPr>
        </p:nvSpPr>
        <p:spPr>
          <a:xfrm>
            <a:off x="1306512" y="6553200"/>
            <a:ext cx="4708525" cy="304800"/>
          </a:xfrm>
        </p:spPr>
        <p:txBody>
          <a:bodyPr/>
          <a:lstStyle/>
          <a:p>
            <a:endParaRPr lang="en-GB" dirty="0"/>
          </a:p>
        </p:txBody>
      </p:sp>
      <p:grpSp>
        <p:nvGrpSpPr>
          <p:cNvPr id="12" name="Group 11"/>
          <p:cNvGrpSpPr/>
          <p:nvPr/>
        </p:nvGrpSpPr>
        <p:grpSpPr>
          <a:xfrm>
            <a:off x="1958390" y="1970843"/>
            <a:ext cx="4286910" cy="4270475"/>
            <a:chOff x="2939465" y="1970843"/>
            <a:chExt cx="4286910" cy="4270475"/>
          </a:xfrm>
        </p:grpSpPr>
        <p:sp>
          <p:nvSpPr>
            <p:cNvPr id="9" name="Rectangle 8"/>
            <p:cNvSpPr/>
            <p:nvPr/>
          </p:nvSpPr>
          <p:spPr bwMode="auto">
            <a:xfrm>
              <a:off x="6607175" y="1970843"/>
              <a:ext cx="619200" cy="618662"/>
            </a:xfrm>
            <a:prstGeom prst="rect">
              <a:avLst/>
            </a:prstGeom>
            <a:noFill/>
            <a:ln w="2857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dirty="0">
                <a:ln>
                  <a:noFill/>
                </a:ln>
                <a:solidFill>
                  <a:schemeClr val="tx1"/>
                </a:solidFill>
                <a:effectLst/>
                <a:latin typeface="Times" charset="0"/>
                <a:ea typeface="ＭＳ Ｐゴシック" charset="0"/>
              </a:endParaRPr>
            </a:p>
          </p:txBody>
        </p:sp>
        <p:sp>
          <p:nvSpPr>
            <p:cNvPr id="20" name="Rectangle 19"/>
            <p:cNvSpPr>
              <a:spLocks noChangeAspect="1"/>
            </p:cNvSpPr>
            <p:nvPr/>
          </p:nvSpPr>
          <p:spPr bwMode="auto">
            <a:xfrm>
              <a:off x="6223793" y="2645068"/>
              <a:ext cx="307950" cy="307682"/>
            </a:xfrm>
            <a:prstGeom prst="rect">
              <a:avLst/>
            </a:prstGeom>
            <a:noFill/>
            <a:ln w="2857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charset="0"/>
                <a:ea typeface="ＭＳ Ｐゴシック" charset="0"/>
              </a:endParaRPr>
            </a:p>
          </p:txBody>
        </p:sp>
        <p:sp>
          <p:nvSpPr>
            <p:cNvPr id="21" name="Rectangle 20"/>
            <p:cNvSpPr>
              <a:spLocks noChangeAspect="1"/>
            </p:cNvSpPr>
            <p:nvPr/>
          </p:nvSpPr>
          <p:spPr bwMode="auto">
            <a:xfrm>
              <a:off x="4782149" y="3876968"/>
              <a:ext cx="530394" cy="529932"/>
            </a:xfrm>
            <a:prstGeom prst="rect">
              <a:avLst/>
            </a:prstGeom>
            <a:noFill/>
            <a:ln w="2857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charset="0"/>
                <a:ea typeface="ＭＳ Ｐゴシック" charset="0"/>
              </a:endParaRPr>
            </a:p>
          </p:txBody>
        </p:sp>
        <p:sp>
          <p:nvSpPr>
            <p:cNvPr id="22" name="Rectangle 21"/>
            <p:cNvSpPr>
              <a:spLocks noChangeAspect="1"/>
            </p:cNvSpPr>
            <p:nvPr/>
          </p:nvSpPr>
          <p:spPr bwMode="auto">
            <a:xfrm>
              <a:off x="5941940" y="3165768"/>
              <a:ext cx="108094" cy="108000"/>
            </a:xfrm>
            <a:prstGeom prst="rect">
              <a:avLst/>
            </a:prstGeom>
            <a:noFill/>
            <a:ln w="2857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charset="0"/>
                <a:ea typeface="ＭＳ Ｐゴシック" charset="0"/>
              </a:endParaRPr>
            </a:p>
          </p:txBody>
        </p:sp>
        <p:sp>
          <p:nvSpPr>
            <p:cNvPr id="23" name="Rectangle 22"/>
            <p:cNvSpPr>
              <a:spLocks noChangeAspect="1"/>
            </p:cNvSpPr>
            <p:nvPr/>
          </p:nvSpPr>
          <p:spPr bwMode="auto">
            <a:xfrm>
              <a:off x="6052344" y="2956218"/>
              <a:ext cx="180157" cy="180000"/>
            </a:xfrm>
            <a:prstGeom prst="rect">
              <a:avLst/>
            </a:prstGeom>
            <a:noFill/>
            <a:ln w="2857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charset="0"/>
                <a:ea typeface="ＭＳ Ｐゴシック" charset="0"/>
              </a:endParaRPr>
            </a:p>
          </p:txBody>
        </p:sp>
        <p:sp>
          <p:nvSpPr>
            <p:cNvPr id="24" name="Rectangle 23"/>
            <p:cNvSpPr>
              <a:spLocks noChangeAspect="1"/>
            </p:cNvSpPr>
            <p:nvPr/>
          </p:nvSpPr>
          <p:spPr bwMode="auto">
            <a:xfrm>
              <a:off x="3192158" y="5725685"/>
              <a:ext cx="265197" cy="264966"/>
            </a:xfrm>
            <a:prstGeom prst="rect">
              <a:avLst/>
            </a:prstGeom>
            <a:noFill/>
            <a:ln w="2857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charset="0"/>
                <a:ea typeface="ＭＳ Ｐゴシック" charset="0"/>
              </a:endParaRPr>
            </a:p>
          </p:txBody>
        </p:sp>
        <p:sp>
          <p:nvSpPr>
            <p:cNvPr id="25" name="Rectangle 24"/>
            <p:cNvSpPr>
              <a:spLocks noChangeAspect="1"/>
            </p:cNvSpPr>
            <p:nvPr/>
          </p:nvSpPr>
          <p:spPr bwMode="auto">
            <a:xfrm>
              <a:off x="3846440" y="5223168"/>
              <a:ext cx="108094" cy="108000"/>
            </a:xfrm>
            <a:prstGeom prst="rect">
              <a:avLst/>
            </a:prstGeom>
            <a:noFill/>
            <a:ln w="2857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charset="0"/>
                <a:ea typeface="ＭＳ Ｐゴシック" charset="0"/>
              </a:endParaRPr>
            </a:p>
          </p:txBody>
        </p:sp>
        <p:sp>
          <p:nvSpPr>
            <p:cNvPr id="26" name="Rectangle 25"/>
            <p:cNvSpPr>
              <a:spLocks noChangeAspect="1"/>
            </p:cNvSpPr>
            <p:nvPr/>
          </p:nvSpPr>
          <p:spPr bwMode="auto">
            <a:xfrm>
              <a:off x="5318894" y="3804236"/>
              <a:ext cx="72063" cy="72000"/>
            </a:xfrm>
            <a:prstGeom prst="rect">
              <a:avLst/>
            </a:prstGeom>
            <a:noFill/>
            <a:ln w="2857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charset="0"/>
                <a:ea typeface="ＭＳ Ｐゴシック" charset="0"/>
              </a:endParaRPr>
            </a:p>
          </p:txBody>
        </p:sp>
        <p:sp>
          <p:nvSpPr>
            <p:cNvPr id="27" name="Rectangle 26"/>
            <p:cNvSpPr>
              <a:spLocks noChangeAspect="1"/>
            </p:cNvSpPr>
            <p:nvPr/>
          </p:nvSpPr>
          <p:spPr bwMode="auto">
            <a:xfrm>
              <a:off x="3655940" y="5432718"/>
              <a:ext cx="108094" cy="108000"/>
            </a:xfrm>
            <a:prstGeom prst="rect">
              <a:avLst/>
            </a:prstGeom>
            <a:noFill/>
            <a:ln w="2857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charset="0"/>
                <a:ea typeface="ＭＳ Ｐゴシック" charset="0"/>
              </a:endParaRPr>
            </a:p>
          </p:txBody>
        </p:sp>
        <p:sp>
          <p:nvSpPr>
            <p:cNvPr id="28" name="Rectangle 27"/>
            <p:cNvSpPr>
              <a:spLocks noChangeAspect="1"/>
            </p:cNvSpPr>
            <p:nvPr/>
          </p:nvSpPr>
          <p:spPr bwMode="auto">
            <a:xfrm flipH="1">
              <a:off x="2939465" y="6169318"/>
              <a:ext cx="72062" cy="72000"/>
            </a:xfrm>
            <a:prstGeom prst="rect">
              <a:avLst/>
            </a:prstGeom>
            <a:noFill/>
            <a:ln w="2857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charset="0"/>
                <a:ea typeface="ＭＳ Ｐゴシック" charset="0"/>
              </a:endParaRPr>
            </a:p>
          </p:txBody>
        </p:sp>
        <p:sp>
          <p:nvSpPr>
            <p:cNvPr id="29" name="Rectangle 28"/>
            <p:cNvSpPr>
              <a:spLocks noChangeAspect="1"/>
            </p:cNvSpPr>
            <p:nvPr/>
          </p:nvSpPr>
          <p:spPr bwMode="auto">
            <a:xfrm>
              <a:off x="3457355" y="5617685"/>
              <a:ext cx="108094" cy="108000"/>
            </a:xfrm>
            <a:prstGeom prst="rect">
              <a:avLst/>
            </a:prstGeom>
            <a:noFill/>
            <a:ln w="2857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charset="0"/>
                <a:ea typeface="ＭＳ Ｐゴシック" charset="0"/>
              </a:endParaRPr>
            </a:p>
          </p:txBody>
        </p:sp>
        <p:sp>
          <p:nvSpPr>
            <p:cNvPr id="30" name="Rectangle 29"/>
            <p:cNvSpPr>
              <a:spLocks noChangeAspect="1"/>
            </p:cNvSpPr>
            <p:nvPr/>
          </p:nvSpPr>
          <p:spPr bwMode="auto">
            <a:xfrm>
              <a:off x="4414044" y="4499268"/>
              <a:ext cx="252219" cy="252000"/>
            </a:xfrm>
            <a:prstGeom prst="rect">
              <a:avLst/>
            </a:prstGeom>
            <a:noFill/>
            <a:ln w="2857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charset="0"/>
                <a:ea typeface="ＭＳ Ｐゴシック" charset="0"/>
              </a:endParaRPr>
            </a:p>
          </p:txBody>
        </p:sp>
        <p:sp>
          <p:nvSpPr>
            <p:cNvPr id="31" name="Rectangle 30"/>
            <p:cNvSpPr>
              <a:spLocks noChangeAspect="1"/>
            </p:cNvSpPr>
            <p:nvPr/>
          </p:nvSpPr>
          <p:spPr bwMode="auto">
            <a:xfrm flipH="1">
              <a:off x="4691037" y="4420918"/>
              <a:ext cx="72062" cy="72000"/>
            </a:xfrm>
            <a:prstGeom prst="rect">
              <a:avLst/>
            </a:prstGeom>
            <a:noFill/>
            <a:ln w="2857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charset="0"/>
                <a:ea typeface="ＭＳ Ｐゴシック" charset="0"/>
              </a:endParaRPr>
            </a:p>
          </p:txBody>
        </p:sp>
        <p:sp>
          <p:nvSpPr>
            <p:cNvPr id="32" name="Rectangle 31"/>
            <p:cNvSpPr>
              <a:spLocks noChangeAspect="1"/>
            </p:cNvSpPr>
            <p:nvPr/>
          </p:nvSpPr>
          <p:spPr bwMode="auto">
            <a:xfrm>
              <a:off x="5490344" y="3632786"/>
              <a:ext cx="72063" cy="72000"/>
            </a:xfrm>
            <a:prstGeom prst="rect">
              <a:avLst/>
            </a:prstGeom>
            <a:noFill/>
            <a:ln w="2857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charset="0"/>
                <a:ea typeface="ＭＳ Ｐゴシック" charset="0"/>
              </a:endParaRPr>
            </a:p>
          </p:txBody>
        </p:sp>
        <p:sp>
          <p:nvSpPr>
            <p:cNvPr id="33" name="Rectangle 32"/>
            <p:cNvSpPr>
              <a:spLocks noChangeAspect="1"/>
            </p:cNvSpPr>
            <p:nvPr/>
          </p:nvSpPr>
          <p:spPr bwMode="auto">
            <a:xfrm>
              <a:off x="5401444" y="3721686"/>
              <a:ext cx="72063" cy="72000"/>
            </a:xfrm>
            <a:prstGeom prst="rect">
              <a:avLst/>
            </a:prstGeom>
            <a:noFill/>
            <a:ln w="2857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charset="0"/>
                <a:ea typeface="ＭＳ Ｐゴシック" charset="0"/>
              </a:endParaRPr>
            </a:p>
          </p:txBody>
        </p:sp>
        <p:sp>
          <p:nvSpPr>
            <p:cNvPr id="38" name="Rectangle 37"/>
            <p:cNvSpPr>
              <a:spLocks noChangeAspect="1"/>
            </p:cNvSpPr>
            <p:nvPr/>
          </p:nvSpPr>
          <p:spPr bwMode="auto">
            <a:xfrm>
              <a:off x="4177169" y="4940886"/>
              <a:ext cx="72063" cy="72000"/>
            </a:xfrm>
            <a:prstGeom prst="rect">
              <a:avLst/>
            </a:prstGeom>
            <a:noFill/>
            <a:ln w="2857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charset="0"/>
                <a:ea typeface="ＭＳ Ｐゴシック" charset="0"/>
              </a:endParaRPr>
            </a:p>
          </p:txBody>
        </p:sp>
        <p:sp>
          <p:nvSpPr>
            <p:cNvPr id="39" name="Rectangle 38"/>
            <p:cNvSpPr>
              <a:spLocks noChangeAspect="1"/>
            </p:cNvSpPr>
            <p:nvPr/>
          </p:nvSpPr>
          <p:spPr bwMode="auto">
            <a:xfrm>
              <a:off x="3958166" y="5156004"/>
              <a:ext cx="72063" cy="72000"/>
            </a:xfrm>
            <a:prstGeom prst="rect">
              <a:avLst/>
            </a:prstGeom>
            <a:noFill/>
            <a:ln w="2857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charset="0"/>
                <a:ea typeface="ＭＳ Ｐゴシック" charset="0"/>
              </a:endParaRPr>
            </a:p>
          </p:txBody>
        </p:sp>
        <p:sp>
          <p:nvSpPr>
            <p:cNvPr id="40" name="Rectangle 39"/>
            <p:cNvSpPr>
              <a:spLocks noChangeAspect="1"/>
            </p:cNvSpPr>
            <p:nvPr/>
          </p:nvSpPr>
          <p:spPr bwMode="auto">
            <a:xfrm>
              <a:off x="4247019" y="4871036"/>
              <a:ext cx="72063" cy="72000"/>
            </a:xfrm>
            <a:prstGeom prst="rect">
              <a:avLst/>
            </a:prstGeom>
            <a:noFill/>
            <a:ln w="2857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charset="0"/>
                <a:ea typeface="ＭＳ Ｐゴシック" charset="0"/>
              </a:endParaRPr>
            </a:p>
          </p:txBody>
        </p:sp>
        <p:sp>
          <p:nvSpPr>
            <p:cNvPr id="11" name="TextBox 10"/>
            <p:cNvSpPr txBox="1"/>
            <p:nvPr/>
          </p:nvSpPr>
          <p:spPr>
            <a:xfrm>
              <a:off x="6746399" y="2110897"/>
              <a:ext cx="346551" cy="338554"/>
            </a:xfrm>
            <a:prstGeom prst="rect">
              <a:avLst/>
            </a:prstGeom>
            <a:noFill/>
          </p:spPr>
          <p:txBody>
            <a:bodyPr wrap="square" rtlCol="0">
              <a:spAutoFit/>
            </a:bodyPr>
            <a:lstStyle/>
            <a:p>
              <a:r>
                <a:rPr lang="en-US" sz="1600" dirty="0"/>
                <a:t>1</a:t>
              </a:r>
              <a:endParaRPr lang="en-GB" sz="1600" dirty="0"/>
            </a:p>
          </p:txBody>
        </p:sp>
        <p:sp>
          <p:nvSpPr>
            <p:cNvPr id="41" name="TextBox 40"/>
            <p:cNvSpPr txBox="1"/>
            <p:nvPr/>
          </p:nvSpPr>
          <p:spPr>
            <a:xfrm>
              <a:off x="6223793" y="2608176"/>
              <a:ext cx="346551" cy="338554"/>
            </a:xfrm>
            <a:prstGeom prst="rect">
              <a:avLst/>
            </a:prstGeom>
            <a:noFill/>
          </p:spPr>
          <p:txBody>
            <a:bodyPr wrap="square" rtlCol="0">
              <a:spAutoFit/>
            </a:bodyPr>
            <a:lstStyle/>
            <a:p>
              <a:r>
                <a:rPr lang="en-US" sz="1600" dirty="0"/>
                <a:t>4</a:t>
              </a:r>
              <a:endParaRPr lang="en-GB" sz="1600" dirty="0"/>
            </a:p>
          </p:txBody>
        </p:sp>
        <p:sp>
          <p:nvSpPr>
            <p:cNvPr id="42" name="TextBox 41"/>
            <p:cNvSpPr txBox="1"/>
            <p:nvPr/>
          </p:nvSpPr>
          <p:spPr>
            <a:xfrm>
              <a:off x="6002098" y="2876941"/>
              <a:ext cx="346551" cy="338554"/>
            </a:xfrm>
            <a:prstGeom prst="rect">
              <a:avLst/>
            </a:prstGeom>
            <a:noFill/>
          </p:spPr>
          <p:txBody>
            <a:bodyPr wrap="square" rtlCol="0">
              <a:spAutoFit/>
            </a:bodyPr>
            <a:lstStyle/>
            <a:p>
              <a:r>
                <a:rPr lang="en-US" sz="1600" dirty="0"/>
                <a:t>5</a:t>
              </a:r>
              <a:endParaRPr lang="en-GB" sz="1600" dirty="0"/>
            </a:p>
          </p:txBody>
        </p:sp>
        <p:sp>
          <p:nvSpPr>
            <p:cNvPr id="45" name="TextBox 44"/>
            <p:cNvSpPr txBox="1"/>
            <p:nvPr/>
          </p:nvSpPr>
          <p:spPr>
            <a:xfrm>
              <a:off x="4818430" y="3972657"/>
              <a:ext cx="441801" cy="338554"/>
            </a:xfrm>
            <a:prstGeom prst="rect">
              <a:avLst/>
            </a:prstGeom>
            <a:noFill/>
          </p:spPr>
          <p:txBody>
            <a:bodyPr wrap="square" rtlCol="0">
              <a:spAutoFit/>
            </a:bodyPr>
            <a:lstStyle/>
            <a:p>
              <a:r>
                <a:rPr lang="en-US" sz="1600" dirty="0"/>
                <a:t>20</a:t>
              </a:r>
              <a:endParaRPr lang="en-GB" sz="1600" dirty="0"/>
            </a:p>
          </p:txBody>
        </p:sp>
        <p:sp>
          <p:nvSpPr>
            <p:cNvPr id="46" name="TextBox 45"/>
            <p:cNvSpPr txBox="1"/>
            <p:nvPr/>
          </p:nvSpPr>
          <p:spPr>
            <a:xfrm>
              <a:off x="4340348" y="4463611"/>
              <a:ext cx="441801" cy="338554"/>
            </a:xfrm>
            <a:prstGeom prst="rect">
              <a:avLst/>
            </a:prstGeom>
            <a:noFill/>
          </p:spPr>
          <p:txBody>
            <a:bodyPr wrap="square" rtlCol="0">
              <a:spAutoFit/>
            </a:bodyPr>
            <a:lstStyle/>
            <a:p>
              <a:r>
                <a:rPr lang="en-US" sz="1600" dirty="0"/>
                <a:t>22</a:t>
              </a:r>
              <a:endParaRPr lang="en-GB" sz="1600" dirty="0"/>
            </a:p>
          </p:txBody>
        </p:sp>
        <p:sp>
          <p:nvSpPr>
            <p:cNvPr id="47" name="TextBox 46"/>
            <p:cNvSpPr txBox="1"/>
            <p:nvPr/>
          </p:nvSpPr>
          <p:spPr>
            <a:xfrm>
              <a:off x="3126715" y="5679305"/>
              <a:ext cx="441801" cy="338554"/>
            </a:xfrm>
            <a:prstGeom prst="rect">
              <a:avLst/>
            </a:prstGeom>
            <a:noFill/>
          </p:spPr>
          <p:txBody>
            <a:bodyPr wrap="square" rtlCol="0">
              <a:spAutoFit/>
            </a:bodyPr>
            <a:lstStyle/>
            <a:p>
              <a:r>
                <a:rPr lang="en-US" sz="1600" dirty="0"/>
                <a:t>40</a:t>
              </a:r>
              <a:endParaRPr lang="en-GB" sz="1600" dirty="0"/>
            </a:p>
          </p:txBody>
        </p:sp>
      </p:grpSp>
      <p:sp>
        <p:nvSpPr>
          <p:cNvPr id="13" name="TextBox 12"/>
          <p:cNvSpPr txBox="1"/>
          <p:nvPr/>
        </p:nvSpPr>
        <p:spPr>
          <a:xfrm>
            <a:off x="6838950" y="2735263"/>
            <a:ext cx="2188761" cy="1569660"/>
          </a:xfrm>
          <a:prstGeom prst="rect">
            <a:avLst/>
          </a:prstGeom>
          <a:noFill/>
        </p:spPr>
        <p:txBody>
          <a:bodyPr wrap="square" rtlCol="0">
            <a:spAutoFit/>
          </a:bodyPr>
          <a:lstStyle/>
          <a:p>
            <a:r>
              <a:rPr lang="en-US" dirty="0">
                <a:solidFill>
                  <a:schemeClr val="accent6"/>
                </a:solidFill>
                <a:latin typeface="+mj-lt"/>
              </a:rPr>
              <a:t>~45 clusters:</a:t>
            </a:r>
          </a:p>
          <a:p>
            <a:r>
              <a:rPr lang="en-US" dirty="0">
                <a:solidFill>
                  <a:schemeClr val="accent6"/>
                </a:solidFill>
                <a:latin typeface="+mj-lt"/>
              </a:rPr>
              <a:t>Significance threshold = 0.05/45 = 0.001</a:t>
            </a:r>
            <a:endParaRPr lang="en-GB" dirty="0">
              <a:solidFill>
                <a:schemeClr val="accent6"/>
              </a:solidFill>
              <a:latin typeface="+mj-lt"/>
            </a:endParaRPr>
          </a:p>
        </p:txBody>
      </p:sp>
    </p:spTree>
    <p:extLst>
      <p:ext uri="{BB962C8B-B14F-4D97-AF65-F5344CB8AC3E}">
        <p14:creationId xmlns:p14="http://schemas.microsoft.com/office/powerpoint/2010/main" val="40030944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Metabolomics analyses and interpretation</a:t>
            </a:r>
            <a:endParaRPr lang="en-GB" dirty="0"/>
          </a:p>
        </p:txBody>
      </p:sp>
      <p:sp>
        <p:nvSpPr>
          <p:cNvPr id="3" name="Date Placeholder 2"/>
          <p:cNvSpPr>
            <a:spLocks noGrp="1"/>
          </p:cNvSpPr>
          <p:nvPr>
            <p:ph type="dt" sz="half" idx="10"/>
          </p:nvPr>
        </p:nvSpPr>
        <p:spPr/>
        <p:txBody>
          <a:bodyPr/>
          <a:lstStyle/>
          <a:p>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endParaRPr lang="en-GB" dirty="0"/>
          </a:p>
        </p:txBody>
      </p:sp>
      <p:sp>
        <p:nvSpPr>
          <p:cNvPr id="7" name="Oval 6"/>
          <p:cNvSpPr/>
          <p:nvPr/>
        </p:nvSpPr>
        <p:spPr bwMode="auto">
          <a:xfrm>
            <a:off x="2505075" y="2552700"/>
            <a:ext cx="4133850" cy="1771651"/>
          </a:xfrm>
          <a:prstGeom prst="ellips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Metabolomics</a:t>
            </a:r>
            <a:endParaRPr kumimoji="0" lang="en-GB" sz="32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sp>
        <p:nvSpPr>
          <p:cNvPr id="9" name="Rounded Rectangle 8"/>
          <p:cNvSpPr/>
          <p:nvPr/>
        </p:nvSpPr>
        <p:spPr bwMode="auto">
          <a:xfrm>
            <a:off x="2136775" y="983673"/>
            <a:ext cx="4870450" cy="572655"/>
          </a:xfrm>
          <a:prstGeom prst="roundRect">
            <a:avLst/>
          </a:prstGeom>
          <a:solidFill>
            <a:schemeClr val="accent3">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Diseases and phenotypes</a:t>
            </a:r>
            <a:endParaRPr kumimoji="0" lang="en-GB" sz="24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cxnSp>
        <p:nvCxnSpPr>
          <p:cNvPr id="14" name="Straight Arrow Connector 13"/>
          <p:cNvCxnSpPr>
            <a:stCxn id="9" idx="2"/>
            <a:endCxn id="7" idx="0"/>
          </p:cNvCxnSpPr>
          <p:nvPr/>
        </p:nvCxnSpPr>
        <p:spPr bwMode="auto">
          <a:xfrm>
            <a:off x="4572000" y="1556328"/>
            <a:ext cx="0" cy="996372"/>
          </a:xfrm>
          <a:prstGeom prst="straightConnector1">
            <a:avLst/>
          </a:prstGeom>
          <a:solidFill>
            <a:schemeClr val="accent1"/>
          </a:solidFill>
          <a:ln w="28575" cap="flat" cmpd="sng" algn="ctr">
            <a:solidFill>
              <a:srgbClr val="111166"/>
            </a:solidFill>
            <a:prstDash val="solid"/>
            <a:round/>
            <a:headEnd type="arrow"/>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6" name="Tekstvak 5"/>
          <p:cNvSpPr txBox="1"/>
          <p:nvPr/>
        </p:nvSpPr>
        <p:spPr>
          <a:xfrm>
            <a:off x="259080" y="4338517"/>
            <a:ext cx="8199120" cy="646331"/>
          </a:xfrm>
          <a:prstGeom prst="rect">
            <a:avLst/>
          </a:prstGeom>
          <a:noFill/>
        </p:spPr>
        <p:txBody>
          <a:bodyPr wrap="square" rtlCol="0">
            <a:spAutoFit/>
          </a:bodyPr>
          <a:lstStyle/>
          <a:p>
            <a:r>
              <a:rPr lang="nl-NL" sz="1800" dirty="0">
                <a:solidFill>
                  <a:schemeClr val="bg2"/>
                </a:solidFill>
                <a:latin typeface="+mj-lt"/>
              </a:rPr>
              <a:t>Cross-</a:t>
            </a:r>
            <a:r>
              <a:rPr lang="nl-NL" sz="1800" dirty="0" err="1">
                <a:solidFill>
                  <a:schemeClr val="bg2"/>
                </a:solidFill>
                <a:latin typeface="+mj-lt"/>
              </a:rPr>
              <a:t>sectional</a:t>
            </a:r>
            <a:r>
              <a:rPr lang="nl-NL" sz="1800" dirty="0">
                <a:solidFill>
                  <a:schemeClr val="bg2"/>
                </a:solidFill>
                <a:latin typeface="+mj-lt"/>
              </a:rPr>
              <a:t>: </a:t>
            </a:r>
            <a:r>
              <a:rPr lang="nl-NL" sz="1800" dirty="0" err="1">
                <a:solidFill>
                  <a:schemeClr val="bg2"/>
                </a:solidFill>
                <a:latin typeface="+mj-lt"/>
              </a:rPr>
              <a:t>Linear</a:t>
            </a:r>
            <a:r>
              <a:rPr lang="nl-NL" sz="1800" dirty="0">
                <a:solidFill>
                  <a:schemeClr val="bg2"/>
                </a:solidFill>
                <a:latin typeface="+mj-lt"/>
              </a:rPr>
              <a:t> </a:t>
            </a:r>
            <a:r>
              <a:rPr lang="nl-NL" sz="1800" dirty="0" err="1">
                <a:solidFill>
                  <a:schemeClr val="bg2"/>
                </a:solidFill>
                <a:latin typeface="+mj-lt"/>
              </a:rPr>
              <a:t>regression</a:t>
            </a:r>
            <a:r>
              <a:rPr lang="nl-NL" sz="1800" dirty="0">
                <a:solidFill>
                  <a:schemeClr val="bg2"/>
                </a:solidFill>
                <a:latin typeface="+mj-lt"/>
              </a:rPr>
              <a:t> </a:t>
            </a:r>
          </a:p>
          <a:p>
            <a:r>
              <a:rPr lang="nl-NL" sz="1800" dirty="0">
                <a:solidFill>
                  <a:schemeClr val="bg2"/>
                </a:solidFill>
                <a:latin typeface="+mj-lt"/>
              </a:rPr>
              <a:t>Y (</a:t>
            </a:r>
            <a:r>
              <a:rPr lang="nl-NL" sz="1800" dirty="0" err="1">
                <a:solidFill>
                  <a:schemeClr val="bg2"/>
                </a:solidFill>
                <a:latin typeface="+mj-lt"/>
              </a:rPr>
              <a:t>Metabolite</a:t>
            </a:r>
            <a:r>
              <a:rPr lang="nl-NL" sz="1800" dirty="0">
                <a:solidFill>
                  <a:schemeClr val="bg2"/>
                </a:solidFill>
                <a:latin typeface="+mj-lt"/>
              </a:rPr>
              <a:t> </a:t>
            </a:r>
            <a:r>
              <a:rPr lang="nl-NL" sz="1800" dirty="0" err="1">
                <a:solidFill>
                  <a:schemeClr val="bg2"/>
                </a:solidFill>
                <a:latin typeface="+mj-lt"/>
              </a:rPr>
              <a:t>concentrations</a:t>
            </a:r>
            <a:r>
              <a:rPr lang="nl-NL" sz="1800" dirty="0">
                <a:solidFill>
                  <a:schemeClr val="bg2"/>
                </a:solidFill>
                <a:latin typeface="+mj-lt"/>
              </a:rPr>
              <a:t>) = C + (</a:t>
            </a:r>
            <a:r>
              <a:rPr lang="el-GR" sz="1800" dirty="0">
                <a:solidFill>
                  <a:schemeClr val="bg2"/>
                </a:solidFill>
                <a:latin typeface="+mj-lt"/>
              </a:rPr>
              <a:t>β</a:t>
            </a:r>
            <a:r>
              <a:rPr lang="nl-NL" sz="1800" baseline="-25000" dirty="0">
                <a:solidFill>
                  <a:schemeClr val="bg2"/>
                </a:solidFill>
                <a:latin typeface="+mj-lt"/>
              </a:rPr>
              <a:t>1</a:t>
            </a:r>
            <a:r>
              <a:rPr lang="nl-NL" sz="1800" dirty="0">
                <a:solidFill>
                  <a:schemeClr val="bg2"/>
                </a:solidFill>
                <a:latin typeface="+mj-lt"/>
              </a:rPr>
              <a:t> x </a:t>
            </a:r>
            <a:r>
              <a:rPr lang="nl-NL" sz="1800" dirty="0" err="1">
                <a:solidFill>
                  <a:schemeClr val="bg2"/>
                </a:solidFill>
                <a:latin typeface="+mj-lt"/>
              </a:rPr>
              <a:t>Disease</a:t>
            </a:r>
            <a:r>
              <a:rPr lang="nl-NL" sz="1800" dirty="0">
                <a:solidFill>
                  <a:schemeClr val="bg2"/>
                </a:solidFill>
                <a:latin typeface="+mj-lt"/>
              </a:rPr>
              <a:t>) + </a:t>
            </a:r>
            <a:r>
              <a:rPr lang="el-GR" sz="1800" dirty="0">
                <a:solidFill>
                  <a:schemeClr val="bg2"/>
                </a:solidFill>
                <a:latin typeface="+mj-lt"/>
              </a:rPr>
              <a:t>(β</a:t>
            </a:r>
            <a:r>
              <a:rPr lang="nl-NL" sz="1800" baseline="-25000" dirty="0">
                <a:solidFill>
                  <a:schemeClr val="bg2"/>
                </a:solidFill>
                <a:latin typeface="+mj-lt"/>
              </a:rPr>
              <a:t>2</a:t>
            </a:r>
            <a:r>
              <a:rPr lang="el-GR" sz="1800" dirty="0">
                <a:solidFill>
                  <a:schemeClr val="bg2"/>
                </a:solidFill>
                <a:latin typeface="+mj-lt"/>
              </a:rPr>
              <a:t> </a:t>
            </a:r>
            <a:r>
              <a:rPr lang="nl-NL" sz="1800" dirty="0">
                <a:solidFill>
                  <a:schemeClr val="bg2"/>
                </a:solidFill>
                <a:latin typeface="+mj-lt"/>
              </a:rPr>
              <a:t>x Age)</a:t>
            </a:r>
            <a:r>
              <a:rPr lang="el-GR" sz="1800" dirty="0">
                <a:solidFill>
                  <a:schemeClr val="bg2"/>
                </a:solidFill>
                <a:latin typeface="+mj-lt"/>
              </a:rPr>
              <a:t> + (β</a:t>
            </a:r>
            <a:r>
              <a:rPr lang="nl-NL" sz="1800" baseline="-25000" dirty="0">
                <a:solidFill>
                  <a:schemeClr val="bg2"/>
                </a:solidFill>
                <a:latin typeface="+mj-lt"/>
              </a:rPr>
              <a:t>3</a:t>
            </a:r>
            <a:r>
              <a:rPr lang="el-GR" sz="1800" dirty="0">
                <a:solidFill>
                  <a:schemeClr val="bg2"/>
                </a:solidFill>
                <a:latin typeface="+mj-lt"/>
              </a:rPr>
              <a:t> </a:t>
            </a:r>
            <a:r>
              <a:rPr lang="nl-NL" sz="1800" dirty="0">
                <a:solidFill>
                  <a:schemeClr val="bg2"/>
                </a:solidFill>
                <a:latin typeface="+mj-lt"/>
              </a:rPr>
              <a:t>x </a:t>
            </a:r>
            <a:r>
              <a:rPr lang="nl-NL" sz="1800" dirty="0" err="1">
                <a:solidFill>
                  <a:schemeClr val="bg2"/>
                </a:solidFill>
                <a:latin typeface="+mj-lt"/>
              </a:rPr>
              <a:t>Sex</a:t>
            </a:r>
            <a:r>
              <a:rPr lang="nl-NL" sz="1800" dirty="0">
                <a:solidFill>
                  <a:schemeClr val="bg2"/>
                </a:solidFill>
                <a:latin typeface="+mj-lt"/>
              </a:rPr>
              <a:t>) </a:t>
            </a:r>
          </a:p>
        </p:txBody>
      </p:sp>
      <p:sp>
        <p:nvSpPr>
          <p:cNvPr id="20" name="Tekstvak 19"/>
          <p:cNvSpPr txBox="1"/>
          <p:nvPr/>
        </p:nvSpPr>
        <p:spPr>
          <a:xfrm>
            <a:off x="259080" y="5293557"/>
            <a:ext cx="8884920" cy="646331"/>
          </a:xfrm>
          <a:prstGeom prst="rect">
            <a:avLst/>
          </a:prstGeom>
          <a:noFill/>
        </p:spPr>
        <p:txBody>
          <a:bodyPr wrap="square" rtlCol="0">
            <a:spAutoFit/>
          </a:bodyPr>
          <a:lstStyle/>
          <a:p>
            <a:r>
              <a:rPr lang="nl-NL" sz="1800" dirty="0" err="1">
                <a:solidFill>
                  <a:schemeClr val="bg2"/>
                </a:solidFill>
                <a:latin typeface="+mj-lt"/>
              </a:rPr>
              <a:t>Prospective</a:t>
            </a:r>
            <a:r>
              <a:rPr lang="nl-NL" sz="1800" dirty="0">
                <a:solidFill>
                  <a:schemeClr val="bg2"/>
                </a:solidFill>
                <a:latin typeface="+mj-lt"/>
              </a:rPr>
              <a:t>/</a:t>
            </a:r>
            <a:r>
              <a:rPr lang="nl-NL" sz="1800" dirty="0" err="1">
                <a:solidFill>
                  <a:schemeClr val="bg2"/>
                </a:solidFill>
                <a:latin typeface="+mj-lt"/>
              </a:rPr>
              <a:t>Prediction</a:t>
            </a:r>
            <a:r>
              <a:rPr lang="nl-NL" sz="1800" dirty="0">
                <a:solidFill>
                  <a:schemeClr val="bg2"/>
                </a:solidFill>
                <a:latin typeface="+mj-lt"/>
              </a:rPr>
              <a:t>: Cox- </a:t>
            </a:r>
            <a:r>
              <a:rPr lang="nl-NL" sz="1800" dirty="0" err="1">
                <a:solidFill>
                  <a:schemeClr val="bg2"/>
                </a:solidFill>
                <a:latin typeface="+mj-lt"/>
              </a:rPr>
              <a:t>regression</a:t>
            </a:r>
            <a:endParaRPr lang="nl-NL" sz="1800" dirty="0">
              <a:solidFill>
                <a:schemeClr val="bg2"/>
              </a:solidFill>
              <a:latin typeface="+mj-lt"/>
            </a:endParaRPr>
          </a:p>
          <a:p>
            <a:r>
              <a:rPr lang="nl-NL" sz="1800" dirty="0" err="1">
                <a:solidFill>
                  <a:schemeClr val="bg2"/>
                </a:solidFill>
                <a:latin typeface="+mj-lt"/>
              </a:rPr>
              <a:t>Ln</a:t>
            </a:r>
            <a:r>
              <a:rPr lang="nl-NL" sz="1800" dirty="0">
                <a:solidFill>
                  <a:schemeClr val="bg2"/>
                </a:solidFill>
                <a:latin typeface="+mj-lt"/>
              </a:rPr>
              <a:t>(H(t)/H</a:t>
            </a:r>
            <a:r>
              <a:rPr lang="nl-NL" sz="1800" baseline="-25000" dirty="0">
                <a:solidFill>
                  <a:schemeClr val="bg2"/>
                </a:solidFill>
                <a:latin typeface="+mj-lt"/>
              </a:rPr>
              <a:t>0</a:t>
            </a:r>
            <a:r>
              <a:rPr lang="nl-NL" sz="1800" dirty="0">
                <a:solidFill>
                  <a:schemeClr val="bg2"/>
                </a:solidFill>
                <a:latin typeface="+mj-lt"/>
              </a:rPr>
              <a:t>(t)) (Hazard </a:t>
            </a:r>
            <a:r>
              <a:rPr lang="nl-NL" sz="1800" dirty="0" err="1">
                <a:solidFill>
                  <a:schemeClr val="bg2"/>
                </a:solidFill>
                <a:latin typeface="+mj-lt"/>
              </a:rPr>
              <a:t>for</a:t>
            </a:r>
            <a:r>
              <a:rPr lang="nl-NL" sz="1800" dirty="0">
                <a:solidFill>
                  <a:schemeClr val="bg2"/>
                </a:solidFill>
                <a:latin typeface="+mj-lt"/>
              </a:rPr>
              <a:t> </a:t>
            </a:r>
            <a:r>
              <a:rPr lang="nl-NL" sz="1800" dirty="0" err="1">
                <a:solidFill>
                  <a:schemeClr val="bg2"/>
                </a:solidFill>
                <a:latin typeface="+mj-lt"/>
              </a:rPr>
              <a:t>disease</a:t>
            </a:r>
            <a:r>
              <a:rPr lang="nl-NL" sz="1800" dirty="0">
                <a:solidFill>
                  <a:schemeClr val="bg2"/>
                </a:solidFill>
                <a:latin typeface="+mj-lt"/>
              </a:rPr>
              <a:t>) = (</a:t>
            </a:r>
            <a:r>
              <a:rPr lang="el-GR" sz="1800" dirty="0">
                <a:solidFill>
                  <a:schemeClr val="bg2"/>
                </a:solidFill>
                <a:latin typeface="+mj-lt"/>
              </a:rPr>
              <a:t>β</a:t>
            </a:r>
            <a:r>
              <a:rPr lang="nl-NL" sz="1800" baseline="-25000" dirty="0">
                <a:solidFill>
                  <a:schemeClr val="bg2"/>
                </a:solidFill>
                <a:latin typeface="+mj-lt"/>
              </a:rPr>
              <a:t>1</a:t>
            </a:r>
            <a:r>
              <a:rPr lang="nl-NL" sz="1800" dirty="0">
                <a:solidFill>
                  <a:schemeClr val="bg2"/>
                </a:solidFill>
                <a:latin typeface="+mj-lt"/>
              </a:rPr>
              <a:t> x </a:t>
            </a:r>
            <a:r>
              <a:rPr lang="nl-NL" sz="1800" dirty="0" err="1">
                <a:solidFill>
                  <a:schemeClr val="bg2"/>
                </a:solidFill>
                <a:latin typeface="+mj-lt"/>
              </a:rPr>
              <a:t>Metabolite</a:t>
            </a:r>
            <a:r>
              <a:rPr lang="nl-NL" sz="1800" dirty="0">
                <a:solidFill>
                  <a:schemeClr val="bg2"/>
                </a:solidFill>
                <a:latin typeface="+mj-lt"/>
              </a:rPr>
              <a:t> </a:t>
            </a:r>
            <a:r>
              <a:rPr lang="nl-NL" sz="1800" dirty="0" err="1">
                <a:solidFill>
                  <a:schemeClr val="bg2"/>
                </a:solidFill>
                <a:latin typeface="+mj-lt"/>
              </a:rPr>
              <a:t>conc</a:t>
            </a:r>
            <a:r>
              <a:rPr lang="nl-NL" sz="1800" dirty="0">
                <a:solidFill>
                  <a:schemeClr val="bg2"/>
                </a:solidFill>
                <a:latin typeface="+mj-lt"/>
              </a:rPr>
              <a:t>) + </a:t>
            </a:r>
            <a:r>
              <a:rPr lang="el-GR" sz="1800" dirty="0">
                <a:solidFill>
                  <a:schemeClr val="bg2"/>
                </a:solidFill>
                <a:latin typeface="+mj-lt"/>
              </a:rPr>
              <a:t>(β</a:t>
            </a:r>
            <a:r>
              <a:rPr lang="nl-NL" sz="1800" baseline="-25000" dirty="0">
                <a:solidFill>
                  <a:schemeClr val="bg2"/>
                </a:solidFill>
                <a:latin typeface="+mj-lt"/>
              </a:rPr>
              <a:t>2</a:t>
            </a:r>
            <a:r>
              <a:rPr lang="el-GR" sz="1800" dirty="0">
                <a:solidFill>
                  <a:schemeClr val="bg2"/>
                </a:solidFill>
                <a:latin typeface="+mj-lt"/>
              </a:rPr>
              <a:t> </a:t>
            </a:r>
            <a:r>
              <a:rPr lang="nl-NL" sz="1800" dirty="0">
                <a:solidFill>
                  <a:schemeClr val="bg2"/>
                </a:solidFill>
                <a:latin typeface="+mj-lt"/>
              </a:rPr>
              <a:t>x Age)</a:t>
            </a:r>
            <a:r>
              <a:rPr lang="el-GR" sz="1800" dirty="0">
                <a:solidFill>
                  <a:schemeClr val="bg2"/>
                </a:solidFill>
                <a:latin typeface="+mj-lt"/>
              </a:rPr>
              <a:t> + (β</a:t>
            </a:r>
            <a:r>
              <a:rPr lang="nl-NL" sz="1800" baseline="-25000" dirty="0">
                <a:solidFill>
                  <a:schemeClr val="bg2"/>
                </a:solidFill>
                <a:latin typeface="+mj-lt"/>
              </a:rPr>
              <a:t>3</a:t>
            </a:r>
            <a:r>
              <a:rPr lang="el-GR" sz="1800" dirty="0">
                <a:solidFill>
                  <a:schemeClr val="bg2"/>
                </a:solidFill>
                <a:latin typeface="+mj-lt"/>
              </a:rPr>
              <a:t> </a:t>
            </a:r>
            <a:r>
              <a:rPr lang="nl-NL" sz="1800" dirty="0">
                <a:solidFill>
                  <a:schemeClr val="bg2"/>
                </a:solidFill>
                <a:latin typeface="+mj-lt"/>
              </a:rPr>
              <a:t>x </a:t>
            </a:r>
            <a:r>
              <a:rPr lang="nl-NL" sz="1800" dirty="0" err="1">
                <a:solidFill>
                  <a:schemeClr val="bg2"/>
                </a:solidFill>
                <a:latin typeface="+mj-lt"/>
              </a:rPr>
              <a:t>Sex</a:t>
            </a:r>
            <a:r>
              <a:rPr lang="nl-NL" sz="1800" dirty="0">
                <a:solidFill>
                  <a:schemeClr val="bg2"/>
                </a:solidFill>
                <a:latin typeface="+mj-lt"/>
              </a:rPr>
              <a:t>) </a:t>
            </a:r>
          </a:p>
        </p:txBody>
      </p:sp>
    </p:spTree>
    <p:extLst>
      <p:ext uri="{BB962C8B-B14F-4D97-AF65-F5344CB8AC3E}">
        <p14:creationId xmlns:p14="http://schemas.microsoft.com/office/powerpoint/2010/main" val="33641147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Metabolomics analyses and interpretation</a:t>
            </a:r>
            <a:endParaRPr lang="en-GB" dirty="0"/>
          </a:p>
        </p:txBody>
      </p:sp>
      <p:sp>
        <p:nvSpPr>
          <p:cNvPr id="3" name="Date Placeholder 2"/>
          <p:cNvSpPr>
            <a:spLocks noGrp="1"/>
          </p:cNvSpPr>
          <p:nvPr>
            <p:ph type="dt" sz="half" idx="10"/>
          </p:nvPr>
        </p:nvSpPr>
        <p:spPr/>
        <p:txBody>
          <a:bodyPr/>
          <a:lstStyle/>
          <a:p>
            <a:endParaRPr lang="en-GB" dirty="0"/>
          </a:p>
        </p:txBody>
      </p:sp>
      <p:sp>
        <p:nvSpPr>
          <p:cNvPr id="4" name="Footer Placeholder 3"/>
          <p:cNvSpPr>
            <a:spLocks noGrp="1"/>
          </p:cNvSpPr>
          <p:nvPr>
            <p:ph type="ftr" sz="quarter" idx="11"/>
          </p:nvPr>
        </p:nvSpPr>
        <p:spPr/>
        <p:txBody>
          <a:bodyPr/>
          <a:lstStyle/>
          <a:p>
            <a:r>
              <a:rPr lang="en-GB" dirty="0" err="1"/>
              <a:t>Würtz</a:t>
            </a:r>
            <a:r>
              <a:rPr lang="en-GB" dirty="0"/>
              <a:t> et al. Circulation. 2015 Mar 3; 131(9): 774–785.</a:t>
            </a:r>
          </a:p>
        </p:txBody>
      </p:sp>
      <p:sp>
        <p:nvSpPr>
          <p:cNvPr id="5" name="Slide Number Placeholder 4"/>
          <p:cNvSpPr>
            <a:spLocks noGrp="1"/>
          </p:cNvSpPr>
          <p:nvPr>
            <p:ph type="sldNum" sz="quarter" idx="12"/>
          </p:nvPr>
        </p:nvSpPr>
        <p:spPr/>
        <p:txBody>
          <a:bodyPr/>
          <a:lstStyle/>
          <a:p>
            <a:endParaRPr lang="en-GB" dirty="0"/>
          </a:p>
        </p:txBody>
      </p:sp>
      <p:pic>
        <p:nvPicPr>
          <p:cNvPr id="1026" name="Picture 2" descr="An external file that holds a picture, illustration, etc.&#10;Object name is nihms653467f6.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7863" y="1112837"/>
            <a:ext cx="7620000" cy="51816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53854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The central dogma of biology</a:t>
            </a:r>
            <a:endParaRPr lang="en-GB" dirty="0"/>
          </a:p>
        </p:txBody>
      </p:sp>
      <p:graphicFrame>
        <p:nvGraphicFramePr>
          <p:cNvPr id="9" name="Diagram 8"/>
          <p:cNvGraphicFramePr/>
          <p:nvPr>
            <p:extLst>
              <p:ext uri="{D42A27DB-BD31-4B8C-83A1-F6EECF244321}">
                <p14:modId xmlns:p14="http://schemas.microsoft.com/office/powerpoint/2010/main" val="3982285819"/>
              </p:ext>
            </p:extLst>
          </p:nvPr>
        </p:nvGraphicFramePr>
        <p:xfrm>
          <a:off x="1" y="-365125"/>
          <a:ext cx="9144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 name="Picture 8" descr="Afbeeldingsresultaat voor metabolite molecul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20901324">
            <a:off x="7323961" y="3504367"/>
            <a:ext cx="1547754" cy="114533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Afbeeldingsresultaat voor protein molecule"/>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194300" y="3608358"/>
            <a:ext cx="1435100" cy="98431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Afbeeldingsresultaat voor rna molecule"/>
          <p:cNvPicPr>
            <a:picLocks noChangeAspect="1" noChangeArrowheads="1"/>
          </p:cNvPicPr>
          <p:nvPr/>
        </p:nvPicPr>
        <p:blipFill rotWithShape="1">
          <a:blip r:embed="rId10">
            <a:extLst>
              <a:ext uri="{28A0092B-C50C-407E-A947-70E740481C1C}">
                <a14:useLocalDpi xmlns:a14="http://schemas.microsoft.com/office/drawing/2010/main" val="0"/>
              </a:ext>
            </a:extLst>
          </a:blip>
          <a:srcRect t="20863" r="16790" b="7222"/>
          <a:stretch/>
        </p:blipFill>
        <p:spPr bwMode="auto">
          <a:xfrm>
            <a:off x="2986611" y="3502761"/>
            <a:ext cx="1422932" cy="122977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Gerelateerde afbeeldi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74700" y="3689656"/>
            <a:ext cx="1366126" cy="819676"/>
          </a:xfrm>
          <a:prstGeom prst="rect">
            <a:avLst/>
          </a:prstGeom>
          <a:noFill/>
          <a:extLst>
            <a:ext uri="{909E8E84-426E-40DD-AFC4-6F175D3DCCD1}">
              <a14:hiddenFill xmlns:a14="http://schemas.microsoft.com/office/drawing/2010/main">
                <a:solidFill>
                  <a:srgbClr val="FFFFFF"/>
                </a:solidFill>
              </a14:hiddenFill>
            </a:ext>
          </a:extLst>
        </p:spPr>
      </p:pic>
      <p:sp>
        <p:nvSpPr>
          <p:cNvPr id="11" name="Rounded Rectangle 10"/>
          <p:cNvSpPr/>
          <p:nvPr/>
        </p:nvSpPr>
        <p:spPr bwMode="auto">
          <a:xfrm>
            <a:off x="740500" y="1933573"/>
            <a:ext cx="1440000" cy="648000"/>
          </a:xfrm>
          <a:prstGeom prst="roundRect">
            <a:avLst/>
          </a:prstGeom>
          <a:solidFill>
            <a:schemeClr val="bg1"/>
          </a:solidFill>
          <a:ln w="28575" cap="flat" cmpd="sng" algn="ctr">
            <a:solidFill>
              <a:schemeClr val="accent1"/>
            </a:solidFill>
            <a:prstDash val="solid"/>
            <a:round/>
            <a:headEnd type="none" w="med" len="med"/>
            <a:tailEnd type="none" w="med" len="med"/>
          </a:ln>
          <a:effectLst/>
        </p:spPr>
        <p:txBody>
          <a:bodyPr vert="horz" wrap="square" lIns="91440" tIns="14400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a:ln>
                  <a:noFill/>
                </a:ln>
                <a:solidFill>
                  <a:schemeClr val="accent1"/>
                </a:solidFill>
                <a:effectLst/>
                <a:latin typeface="+mn-lt"/>
                <a:ea typeface="ＭＳ Ｐゴシック" charset="0"/>
              </a:rPr>
              <a:t>DNA</a:t>
            </a:r>
            <a:endParaRPr kumimoji="0" lang="en-GB" sz="1600" b="0" i="0" u="none" strike="noStrike" cap="none" normalizeH="0" baseline="0" dirty="0">
              <a:ln>
                <a:noFill/>
              </a:ln>
              <a:solidFill>
                <a:schemeClr val="accent1"/>
              </a:solidFill>
              <a:effectLst/>
              <a:latin typeface="+mn-lt"/>
              <a:ea typeface="ＭＳ Ｐゴシック" charset="0"/>
            </a:endParaRPr>
          </a:p>
        </p:txBody>
      </p:sp>
      <p:sp>
        <p:nvSpPr>
          <p:cNvPr id="15" name="Rounded Rectangle 14"/>
          <p:cNvSpPr/>
          <p:nvPr/>
        </p:nvSpPr>
        <p:spPr bwMode="auto">
          <a:xfrm>
            <a:off x="2943950" y="1933573"/>
            <a:ext cx="1440000" cy="648000"/>
          </a:xfrm>
          <a:prstGeom prst="roundRect">
            <a:avLst/>
          </a:prstGeom>
          <a:solidFill>
            <a:schemeClr val="bg1"/>
          </a:solidFill>
          <a:ln w="28575" cap="flat" cmpd="sng" algn="ctr">
            <a:solidFill>
              <a:schemeClr val="accent1"/>
            </a:solidFill>
            <a:prstDash val="solid"/>
            <a:round/>
            <a:headEnd type="none" w="med" len="med"/>
            <a:tailEnd type="none" w="med" len="med"/>
          </a:ln>
          <a:effectLst/>
        </p:spPr>
        <p:txBody>
          <a:bodyPr vert="horz" wrap="square" lIns="91440" tIns="14400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solidFill>
                  <a:schemeClr val="accent1"/>
                </a:solidFill>
                <a:latin typeface="+mn-lt"/>
              </a:rPr>
              <a:t>R</a:t>
            </a:r>
            <a:r>
              <a:rPr kumimoji="0" lang="en-US" sz="1600" b="0" i="0" u="none" strike="noStrike" cap="none" normalizeH="0" baseline="0" dirty="0">
                <a:ln>
                  <a:noFill/>
                </a:ln>
                <a:solidFill>
                  <a:schemeClr val="accent1"/>
                </a:solidFill>
                <a:effectLst/>
                <a:latin typeface="+mn-lt"/>
              </a:rPr>
              <a:t>NA</a:t>
            </a:r>
            <a:endParaRPr kumimoji="0" lang="en-GB" sz="1600" b="0" i="0" u="none" strike="noStrike" cap="none" normalizeH="0" baseline="0" dirty="0">
              <a:ln>
                <a:noFill/>
              </a:ln>
              <a:solidFill>
                <a:schemeClr val="accent1"/>
              </a:solidFill>
              <a:effectLst/>
              <a:latin typeface="+mn-lt"/>
            </a:endParaRPr>
          </a:p>
        </p:txBody>
      </p:sp>
      <p:sp>
        <p:nvSpPr>
          <p:cNvPr id="16" name="Rounded Rectangle 15"/>
          <p:cNvSpPr/>
          <p:nvPr/>
        </p:nvSpPr>
        <p:spPr bwMode="auto">
          <a:xfrm>
            <a:off x="5149850" y="1933573"/>
            <a:ext cx="1440000" cy="648000"/>
          </a:xfrm>
          <a:prstGeom prst="roundRect">
            <a:avLst/>
          </a:prstGeom>
          <a:solidFill>
            <a:schemeClr val="bg1"/>
          </a:solidFill>
          <a:ln w="28575" cap="flat" cmpd="sng" algn="ctr">
            <a:solidFill>
              <a:schemeClr val="accent1"/>
            </a:solidFill>
            <a:prstDash val="solid"/>
            <a:round/>
            <a:headEnd type="none" w="med" len="med"/>
            <a:tailEnd type="none" w="med" len="med"/>
          </a:ln>
          <a:effectLst/>
        </p:spPr>
        <p:txBody>
          <a:bodyPr vert="horz" wrap="square" lIns="91440" tIns="14400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solidFill>
                  <a:schemeClr val="accent1"/>
                </a:solidFill>
                <a:latin typeface="+mn-lt"/>
              </a:rPr>
              <a:t>Protein</a:t>
            </a:r>
            <a:endParaRPr kumimoji="0" lang="en-GB" sz="1600" b="0" i="0" u="none" strike="noStrike" cap="none" normalizeH="0" baseline="0" dirty="0">
              <a:ln>
                <a:noFill/>
              </a:ln>
              <a:solidFill>
                <a:schemeClr val="accent1"/>
              </a:solidFill>
              <a:effectLst/>
              <a:latin typeface="+mn-lt"/>
            </a:endParaRPr>
          </a:p>
        </p:txBody>
      </p:sp>
      <p:sp>
        <p:nvSpPr>
          <p:cNvPr id="17" name="Rounded Rectangle 16"/>
          <p:cNvSpPr/>
          <p:nvPr/>
        </p:nvSpPr>
        <p:spPr bwMode="auto">
          <a:xfrm>
            <a:off x="7334545" y="1933573"/>
            <a:ext cx="1440000" cy="648000"/>
          </a:xfrm>
          <a:prstGeom prst="roundRect">
            <a:avLst/>
          </a:prstGeom>
          <a:solidFill>
            <a:schemeClr val="bg1"/>
          </a:solidFill>
          <a:ln w="28575" cap="flat" cmpd="sng" algn="ctr">
            <a:solidFill>
              <a:schemeClr val="accent1"/>
            </a:solidFill>
            <a:prstDash val="solid"/>
            <a:round/>
            <a:headEnd type="none" w="med" len="med"/>
            <a:tailEnd type="none" w="med" len="med"/>
          </a:ln>
          <a:effectLst/>
        </p:spPr>
        <p:txBody>
          <a:bodyPr vert="horz" wrap="square" lIns="91440" tIns="14400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err="1">
                <a:solidFill>
                  <a:schemeClr val="accent1"/>
                </a:solidFill>
                <a:latin typeface="+mn-lt"/>
              </a:rPr>
              <a:t>Biochemicals</a:t>
            </a:r>
            <a:endParaRPr kumimoji="0" lang="en-GB" sz="1600" b="0" i="0" u="none" strike="noStrike" cap="none" normalizeH="0" baseline="0" dirty="0">
              <a:ln>
                <a:noFill/>
              </a:ln>
              <a:solidFill>
                <a:schemeClr val="accent1"/>
              </a:solidFill>
              <a:effectLst/>
              <a:latin typeface="+mn-lt"/>
            </a:endParaRPr>
          </a:p>
        </p:txBody>
      </p:sp>
      <p:sp>
        <p:nvSpPr>
          <p:cNvPr id="12" name="TextBox 11"/>
          <p:cNvSpPr txBox="1"/>
          <p:nvPr/>
        </p:nvSpPr>
        <p:spPr>
          <a:xfrm>
            <a:off x="1952533" y="2609374"/>
            <a:ext cx="1225743" cy="307777"/>
          </a:xfrm>
          <a:prstGeom prst="rect">
            <a:avLst/>
          </a:prstGeom>
          <a:noFill/>
        </p:spPr>
        <p:txBody>
          <a:bodyPr wrap="square" rtlCol="0">
            <a:spAutoFit/>
          </a:bodyPr>
          <a:lstStyle/>
          <a:p>
            <a:pPr algn="ctr"/>
            <a:r>
              <a:rPr lang="en-US" sz="1400" dirty="0">
                <a:solidFill>
                  <a:schemeClr val="bg2"/>
                </a:solidFill>
                <a:latin typeface="+mj-lt"/>
              </a:rPr>
              <a:t>Transcription</a:t>
            </a:r>
            <a:endParaRPr lang="en-GB" sz="1400" dirty="0">
              <a:solidFill>
                <a:schemeClr val="bg2"/>
              </a:solidFill>
              <a:latin typeface="+mj-lt"/>
            </a:endParaRPr>
          </a:p>
        </p:txBody>
      </p:sp>
      <p:sp>
        <p:nvSpPr>
          <p:cNvPr id="22" name="TextBox 21"/>
          <p:cNvSpPr txBox="1"/>
          <p:nvPr/>
        </p:nvSpPr>
        <p:spPr>
          <a:xfrm>
            <a:off x="4161361" y="2609374"/>
            <a:ext cx="1225743" cy="307777"/>
          </a:xfrm>
          <a:prstGeom prst="rect">
            <a:avLst/>
          </a:prstGeom>
          <a:noFill/>
        </p:spPr>
        <p:txBody>
          <a:bodyPr wrap="square" rtlCol="0">
            <a:spAutoFit/>
          </a:bodyPr>
          <a:lstStyle/>
          <a:p>
            <a:pPr algn="ctr"/>
            <a:r>
              <a:rPr lang="en-US" sz="1400" dirty="0">
                <a:solidFill>
                  <a:schemeClr val="bg2"/>
                </a:solidFill>
                <a:latin typeface="+mj-lt"/>
              </a:rPr>
              <a:t>Translation</a:t>
            </a:r>
            <a:endParaRPr lang="en-GB" sz="1400" dirty="0">
              <a:solidFill>
                <a:schemeClr val="bg2"/>
              </a:solidFill>
              <a:latin typeface="+mj-lt"/>
            </a:endParaRPr>
          </a:p>
        </p:txBody>
      </p:sp>
      <p:sp>
        <p:nvSpPr>
          <p:cNvPr id="23" name="TextBox 22"/>
          <p:cNvSpPr txBox="1"/>
          <p:nvPr/>
        </p:nvSpPr>
        <p:spPr>
          <a:xfrm>
            <a:off x="6355636" y="2609374"/>
            <a:ext cx="1225743" cy="307777"/>
          </a:xfrm>
          <a:prstGeom prst="rect">
            <a:avLst/>
          </a:prstGeom>
          <a:noFill/>
        </p:spPr>
        <p:txBody>
          <a:bodyPr wrap="square" rtlCol="0">
            <a:spAutoFit/>
          </a:bodyPr>
          <a:lstStyle/>
          <a:p>
            <a:pPr algn="ctr"/>
            <a:r>
              <a:rPr lang="en-US" sz="1400" dirty="0">
                <a:solidFill>
                  <a:schemeClr val="bg2"/>
                </a:solidFill>
                <a:latin typeface="+mj-lt"/>
              </a:rPr>
              <a:t>Metabolism</a:t>
            </a:r>
            <a:endParaRPr lang="en-GB" sz="1400" dirty="0">
              <a:solidFill>
                <a:schemeClr val="bg2"/>
              </a:solidFill>
              <a:latin typeface="+mj-lt"/>
            </a:endParaRPr>
          </a:p>
        </p:txBody>
      </p:sp>
      <p:sp>
        <p:nvSpPr>
          <p:cNvPr id="24" name="TextBox 23"/>
          <p:cNvSpPr txBox="1"/>
          <p:nvPr/>
        </p:nvSpPr>
        <p:spPr>
          <a:xfrm>
            <a:off x="774700" y="2974003"/>
            <a:ext cx="2432437" cy="523220"/>
          </a:xfrm>
          <a:prstGeom prst="rect">
            <a:avLst/>
          </a:prstGeom>
          <a:noFill/>
        </p:spPr>
        <p:txBody>
          <a:bodyPr wrap="square" rtlCol="0">
            <a:spAutoFit/>
          </a:bodyPr>
          <a:lstStyle/>
          <a:p>
            <a:r>
              <a:rPr lang="en-US" sz="1400" dirty="0">
                <a:solidFill>
                  <a:schemeClr val="accent1"/>
                </a:solidFill>
                <a:latin typeface="+mj-lt"/>
              </a:rPr>
              <a:t>Mutations</a:t>
            </a:r>
          </a:p>
          <a:p>
            <a:r>
              <a:rPr lang="en-US" sz="1400" dirty="0">
                <a:solidFill>
                  <a:schemeClr val="accent1"/>
                </a:solidFill>
                <a:latin typeface="+mj-lt"/>
              </a:rPr>
              <a:t>Epigenetic modifications</a:t>
            </a:r>
            <a:endParaRPr lang="en-GB" sz="1400" dirty="0">
              <a:solidFill>
                <a:schemeClr val="accent1"/>
              </a:solidFill>
              <a:latin typeface="+mj-lt"/>
            </a:endParaRPr>
          </a:p>
        </p:txBody>
      </p:sp>
      <p:sp>
        <p:nvSpPr>
          <p:cNvPr id="25" name="TextBox 24"/>
          <p:cNvSpPr txBox="1"/>
          <p:nvPr/>
        </p:nvSpPr>
        <p:spPr>
          <a:xfrm>
            <a:off x="3005661" y="2974003"/>
            <a:ext cx="1911446" cy="523220"/>
          </a:xfrm>
          <a:prstGeom prst="rect">
            <a:avLst/>
          </a:prstGeom>
          <a:noFill/>
        </p:spPr>
        <p:txBody>
          <a:bodyPr wrap="square" rtlCol="0">
            <a:spAutoFit/>
          </a:bodyPr>
          <a:lstStyle/>
          <a:p>
            <a:r>
              <a:rPr lang="en-US" sz="1400" dirty="0">
                <a:solidFill>
                  <a:schemeClr val="accent1"/>
                </a:solidFill>
                <a:latin typeface="+mj-lt"/>
              </a:rPr>
              <a:t>Post-transcriptional</a:t>
            </a:r>
            <a:br>
              <a:rPr lang="en-US" sz="1400" dirty="0">
                <a:solidFill>
                  <a:schemeClr val="accent1"/>
                </a:solidFill>
                <a:latin typeface="+mj-lt"/>
              </a:rPr>
            </a:br>
            <a:r>
              <a:rPr lang="en-US" sz="1400" dirty="0">
                <a:solidFill>
                  <a:schemeClr val="accent1"/>
                </a:solidFill>
                <a:latin typeface="+mj-lt"/>
              </a:rPr>
              <a:t>          modification</a:t>
            </a:r>
            <a:endParaRPr lang="en-GB" sz="1400" dirty="0">
              <a:solidFill>
                <a:schemeClr val="accent1"/>
              </a:solidFill>
              <a:latin typeface="+mj-lt"/>
            </a:endParaRPr>
          </a:p>
        </p:txBody>
      </p:sp>
      <p:sp>
        <p:nvSpPr>
          <p:cNvPr id="26" name="TextBox 25"/>
          <p:cNvSpPr txBox="1"/>
          <p:nvPr/>
        </p:nvSpPr>
        <p:spPr>
          <a:xfrm>
            <a:off x="5288486" y="2974003"/>
            <a:ext cx="1674289" cy="523220"/>
          </a:xfrm>
          <a:prstGeom prst="rect">
            <a:avLst/>
          </a:prstGeom>
          <a:noFill/>
        </p:spPr>
        <p:txBody>
          <a:bodyPr wrap="square" rtlCol="0">
            <a:spAutoFit/>
          </a:bodyPr>
          <a:lstStyle/>
          <a:p>
            <a:r>
              <a:rPr lang="en-US" sz="1400" dirty="0">
                <a:solidFill>
                  <a:schemeClr val="accent1"/>
                </a:solidFill>
                <a:latin typeface="+mj-lt"/>
              </a:rPr>
              <a:t>Post-translational</a:t>
            </a:r>
            <a:br>
              <a:rPr lang="en-US" sz="1400" dirty="0">
                <a:solidFill>
                  <a:schemeClr val="accent1"/>
                </a:solidFill>
                <a:latin typeface="+mj-lt"/>
              </a:rPr>
            </a:br>
            <a:r>
              <a:rPr lang="en-US" sz="1400" dirty="0">
                <a:solidFill>
                  <a:schemeClr val="accent1"/>
                </a:solidFill>
                <a:latin typeface="+mj-lt"/>
              </a:rPr>
              <a:t>          modification</a:t>
            </a:r>
            <a:endParaRPr lang="en-GB" sz="1400" dirty="0">
              <a:solidFill>
                <a:schemeClr val="accent1"/>
              </a:solidFill>
              <a:latin typeface="+mj-lt"/>
            </a:endParaRPr>
          </a:p>
        </p:txBody>
      </p:sp>
      <p:cxnSp>
        <p:nvCxnSpPr>
          <p:cNvPr id="14" name="Straight Connector 13"/>
          <p:cNvCxnSpPr/>
          <p:nvPr/>
        </p:nvCxnSpPr>
        <p:spPr bwMode="auto">
          <a:xfrm>
            <a:off x="952500" y="4905375"/>
            <a:ext cx="7102045" cy="0"/>
          </a:xfrm>
          <a:prstGeom prst="line">
            <a:avLst/>
          </a:prstGeom>
          <a:solidFill>
            <a:schemeClr val="accent1"/>
          </a:solidFill>
          <a:ln w="28575" cap="flat" cmpd="sng" algn="ctr">
            <a:solidFill>
              <a:schemeClr val="accent2"/>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9" name="Rounded Rectangle 28"/>
          <p:cNvSpPr/>
          <p:nvPr/>
        </p:nvSpPr>
        <p:spPr bwMode="auto">
          <a:xfrm>
            <a:off x="3384000" y="5994100"/>
            <a:ext cx="2376000" cy="648000"/>
          </a:xfrm>
          <a:prstGeom prst="roundRect">
            <a:avLst/>
          </a:prstGeom>
          <a:noFill/>
          <a:ln w="28575" cap="flat" cmpd="sng" algn="ctr">
            <a:solidFill>
              <a:schemeClr val="accent2"/>
            </a:solidFill>
            <a:prstDash val="solid"/>
            <a:round/>
            <a:headEnd type="none" w="med" len="med"/>
            <a:tailEnd type="none" w="med" len="med"/>
          </a:ln>
          <a:effectLst/>
        </p:spPr>
        <p:txBody>
          <a:bodyPr vert="horz" wrap="square" lIns="91440" tIns="14400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solidFill>
                  <a:schemeClr val="accent2"/>
                </a:solidFill>
                <a:latin typeface="+mn-lt"/>
              </a:rPr>
              <a:t>Biomarker identification</a:t>
            </a:r>
            <a:endParaRPr kumimoji="0" lang="en-GB" sz="1600" b="0" i="0" u="none" strike="noStrike" cap="none" normalizeH="0" baseline="0" dirty="0">
              <a:ln>
                <a:noFill/>
              </a:ln>
              <a:solidFill>
                <a:schemeClr val="accent2"/>
              </a:solidFill>
              <a:effectLst/>
              <a:latin typeface="+mn-lt"/>
            </a:endParaRPr>
          </a:p>
        </p:txBody>
      </p:sp>
      <p:sp>
        <p:nvSpPr>
          <p:cNvPr id="30" name="Rounded Rectangle 29"/>
          <p:cNvSpPr/>
          <p:nvPr/>
        </p:nvSpPr>
        <p:spPr bwMode="auto">
          <a:xfrm>
            <a:off x="3384000" y="5140857"/>
            <a:ext cx="2376000" cy="648000"/>
          </a:xfrm>
          <a:prstGeom prst="roundRect">
            <a:avLst/>
          </a:prstGeom>
          <a:noFill/>
          <a:ln w="28575" cap="flat" cmpd="sng" algn="ctr">
            <a:solidFill>
              <a:schemeClr val="accent2"/>
            </a:solidFill>
            <a:prstDash val="solid"/>
            <a:round/>
            <a:headEnd type="none" w="med" len="med"/>
            <a:tailEnd type="none" w="med" len="med"/>
          </a:ln>
          <a:effectLst/>
        </p:spPr>
        <p:txBody>
          <a:bodyPr vert="horz" wrap="square" lIns="91440" tIns="14400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solidFill>
                  <a:schemeClr val="accent2"/>
                </a:solidFill>
                <a:latin typeface="+mn-lt"/>
              </a:rPr>
              <a:t>Bioinformatics</a:t>
            </a:r>
            <a:endParaRPr kumimoji="0" lang="en-GB" sz="1600" b="0" i="0" u="none" strike="noStrike" cap="none" normalizeH="0" baseline="0" dirty="0">
              <a:ln>
                <a:noFill/>
              </a:ln>
              <a:solidFill>
                <a:schemeClr val="accent2"/>
              </a:solidFill>
              <a:effectLst/>
              <a:latin typeface="+mn-lt"/>
            </a:endParaRPr>
          </a:p>
        </p:txBody>
      </p:sp>
      <p:sp>
        <p:nvSpPr>
          <p:cNvPr id="21" name="Down Arrow 20"/>
          <p:cNvSpPr/>
          <p:nvPr/>
        </p:nvSpPr>
        <p:spPr bwMode="auto">
          <a:xfrm>
            <a:off x="4378817" y="5619750"/>
            <a:ext cx="390282" cy="457200"/>
          </a:xfrm>
          <a:prstGeom prst="downArrow">
            <a:avLst/>
          </a:prstGeom>
          <a:solidFill>
            <a:schemeClr val="accent2"/>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charset="0"/>
              <a:ea typeface="ＭＳ Ｐゴシック" charset="0"/>
            </a:endParaRPr>
          </a:p>
        </p:txBody>
      </p:sp>
      <p:sp>
        <p:nvSpPr>
          <p:cNvPr id="32" name="Down Arrow 31"/>
          <p:cNvSpPr/>
          <p:nvPr/>
        </p:nvSpPr>
        <p:spPr bwMode="auto">
          <a:xfrm>
            <a:off x="4378817" y="4773643"/>
            <a:ext cx="390282" cy="457200"/>
          </a:xfrm>
          <a:prstGeom prst="downArrow">
            <a:avLst/>
          </a:prstGeom>
          <a:solidFill>
            <a:schemeClr val="accent2"/>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charset="0"/>
              <a:ea typeface="ＭＳ Ｐゴシック" charset="0"/>
            </a:endParaRPr>
          </a:p>
        </p:txBody>
      </p:sp>
    </p:spTree>
    <p:extLst>
      <p:ext uri="{BB962C8B-B14F-4D97-AF65-F5344CB8AC3E}">
        <p14:creationId xmlns:p14="http://schemas.microsoft.com/office/powerpoint/2010/main" val="23568453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Metabolomics analyses and interpretation</a:t>
            </a:r>
            <a:endParaRPr lang="en-GB" dirty="0"/>
          </a:p>
        </p:txBody>
      </p:sp>
      <p:sp>
        <p:nvSpPr>
          <p:cNvPr id="3" name="Date Placeholder 2"/>
          <p:cNvSpPr>
            <a:spLocks noGrp="1"/>
          </p:cNvSpPr>
          <p:nvPr>
            <p:ph type="dt" sz="half" idx="10"/>
          </p:nvPr>
        </p:nvSpPr>
        <p:spPr/>
        <p:txBody>
          <a:bodyPr/>
          <a:lstStyle/>
          <a:p>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endParaRPr lang="en-GB" dirty="0"/>
          </a:p>
        </p:txBody>
      </p:sp>
      <p:sp>
        <p:nvSpPr>
          <p:cNvPr id="7" name="Oval 6"/>
          <p:cNvSpPr/>
          <p:nvPr/>
        </p:nvSpPr>
        <p:spPr bwMode="auto">
          <a:xfrm>
            <a:off x="2505075" y="2552700"/>
            <a:ext cx="4133850" cy="1771651"/>
          </a:xfrm>
          <a:prstGeom prst="ellips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Metabolomics</a:t>
            </a:r>
            <a:endParaRPr kumimoji="0" lang="en-GB" sz="32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sp>
        <p:nvSpPr>
          <p:cNvPr id="9" name="Rounded Rectangle 8"/>
          <p:cNvSpPr/>
          <p:nvPr/>
        </p:nvSpPr>
        <p:spPr bwMode="auto">
          <a:xfrm>
            <a:off x="2136775" y="983673"/>
            <a:ext cx="4870450" cy="572655"/>
          </a:xfrm>
          <a:prstGeom prst="roundRect">
            <a:avLst/>
          </a:prstGeom>
          <a:solidFill>
            <a:schemeClr val="accent3">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Diseases and phenotypes</a:t>
            </a:r>
            <a:endParaRPr kumimoji="0" lang="en-GB" sz="24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cxnSp>
        <p:nvCxnSpPr>
          <p:cNvPr id="14" name="Straight Arrow Connector 13"/>
          <p:cNvCxnSpPr>
            <a:stCxn id="9" idx="2"/>
            <a:endCxn id="7" idx="0"/>
          </p:cNvCxnSpPr>
          <p:nvPr/>
        </p:nvCxnSpPr>
        <p:spPr bwMode="auto">
          <a:xfrm>
            <a:off x="4572000" y="1556328"/>
            <a:ext cx="0" cy="996372"/>
          </a:xfrm>
          <a:prstGeom prst="straightConnector1">
            <a:avLst/>
          </a:prstGeom>
          <a:solidFill>
            <a:schemeClr val="accent1"/>
          </a:solidFill>
          <a:ln w="28575" cap="flat" cmpd="sng" algn="ctr">
            <a:solidFill>
              <a:srgbClr val="111166"/>
            </a:solidFill>
            <a:prstDash val="solid"/>
            <a:round/>
            <a:headEnd type="arrow"/>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5" name="Oval 14"/>
          <p:cNvSpPr/>
          <p:nvPr/>
        </p:nvSpPr>
        <p:spPr bwMode="auto">
          <a:xfrm>
            <a:off x="153363" y="3988352"/>
            <a:ext cx="2700000" cy="1440000"/>
          </a:xfrm>
          <a:prstGeom prst="ellipse">
            <a:avLst/>
          </a:prstGeom>
          <a:solidFill>
            <a:schemeClr val="accent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Genetic loci</a:t>
            </a:r>
            <a:endParaRPr kumimoji="0" lang="en-GB" sz="24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sp>
        <p:nvSpPr>
          <p:cNvPr id="17" name="Oval 16"/>
          <p:cNvSpPr/>
          <p:nvPr/>
        </p:nvSpPr>
        <p:spPr bwMode="auto">
          <a:xfrm>
            <a:off x="3222000" y="4906959"/>
            <a:ext cx="2700000" cy="1440000"/>
          </a:xfrm>
          <a:prstGeom prst="ellipse">
            <a:avLst/>
          </a:prstGeom>
          <a:solidFill>
            <a:schemeClr val="tx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DNA methylations </a:t>
            </a:r>
            <a:r>
              <a:rPr lang="en-US" dirty="0">
                <a:latin typeface="Arial" panose="020B0604020202020204" pitchFamily="34" charset="0"/>
                <a:cs typeface="Arial" panose="020B0604020202020204" pitchFamily="34" charset="0"/>
              </a:rPr>
              <a:t>sites</a:t>
            </a:r>
            <a:endParaRPr kumimoji="0" lang="en-GB" sz="24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sp>
        <p:nvSpPr>
          <p:cNvPr id="18" name="Oval 17"/>
          <p:cNvSpPr/>
          <p:nvPr/>
        </p:nvSpPr>
        <p:spPr bwMode="auto">
          <a:xfrm>
            <a:off x="6309063" y="3988352"/>
            <a:ext cx="2700000" cy="1440000"/>
          </a:xfrm>
          <a:prstGeom prst="ellipse">
            <a:avLst/>
          </a:prstGeom>
          <a:solidFill>
            <a:schemeClr val="accent5">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Gene expression</a:t>
            </a:r>
            <a:endParaRPr kumimoji="0" lang="en-GB" sz="24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cxnSp>
        <p:nvCxnSpPr>
          <p:cNvPr id="19" name="Straight Arrow Connector 18"/>
          <p:cNvCxnSpPr>
            <a:stCxn id="7" idx="3"/>
            <a:endCxn id="15" idx="7"/>
          </p:cNvCxnSpPr>
          <p:nvPr/>
        </p:nvCxnSpPr>
        <p:spPr bwMode="auto">
          <a:xfrm flipH="1">
            <a:off x="2457957" y="4064899"/>
            <a:ext cx="652506" cy="134336"/>
          </a:xfrm>
          <a:prstGeom prst="straightConnector1">
            <a:avLst/>
          </a:prstGeom>
          <a:solidFill>
            <a:schemeClr val="accent1"/>
          </a:solidFill>
          <a:ln w="28575" cap="flat" cmpd="sng" algn="ctr">
            <a:solidFill>
              <a:srgbClr val="111166"/>
            </a:solidFill>
            <a:prstDash val="solid"/>
            <a:round/>
            <a:headEnd type="arrow"/>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1" name="Straight Arrow Connector 20"/>
          <p:cNvCxnSpPr>
            <a:stCxn id="7" idx="4"/>
            <a:endCxn id="17" idx="0"/>
          </p:cNvCxnSpPr>
          <p:nvPr/>
        </p:nvCxnSpPr>
        <p:spPr bwMode="auto">
          <a:xfrm>
            <a:off x="4572000" y="4324351"/>
            <a:ext cx="0" cy="582608"/>
          </a:xfrm>
          <a:prstGeom prst="straightConnector1">
            <a:avLst/>
          </a:prstGeom>
          <a:solidFill>
            <a:schemeClr val="accent1"/>
          </a:solidFill>
          <a:ln w="28575" cap="flat" cmpd="sng" algn="ctr">
            <a:solidFill>
              <a:srgbClr val="111166"/>
            </a:solidFill>
            <a:prstDash val="solid"/>
            <a:round/>
            <a:headEnd type="arrow"/>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2" name="Straight Arrow Connector 21"/>
          <p:cNvCxnSpPr>
            <a:stCxn id="7" idx="5"/>
            <a:endCxn id="18" idx="1"/>
          </p:cNvCxnSpPr>
          <p:nvPr/>
        </p:nvCxnSpPr>
        <p:spPr bwMode="auto">
          <a:xfrm>
            <a:off x="6033537" y="4064899"/>
            <a:ext cx="670932" cy="134336"/>
          </a:xfrm>
          <a:prstGeom prst="straightConnector1">
            <a:avLst/>
          </a:prstGeom>
          <a:solidFill>
            <a:schemeClr val="accent1"/>
          </a:solidFill>
          <a:ln w="28575" cap="flat" cmpd="sng" algn="ctr">
            <a:solidFill>
              <a:srgbClr val="111166"/>
            </a:solidFill>
            <a:prstDash val="solid"/>
            <a:round/>
            <a:headEnd type="arrow"/>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6" name="Rectangular Callout 25"/>
          <p:cNvSpPr/>
          <p:nvPr/>
        </p:nvSpPr>
        <p:spPr bwMode="auto">
          <a:xfrm>
            <a:off x="1918972" y="3366366"/>
            <a:ext cx="1191491" cy="452582"/>
          </a:xfrm>
          <a:prstGeom prst="wedgeRectCallout">
            <a:avLst>
              <a:gd name="adj1" fmla="val 19477"/>
              <a:gd name="adj2" fmla="val 121684"/>
            </a:avLst>
          </a:prstGeom>
          <a:solidFill>
            <a:schemeClr val="accent4">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GWAS</a:t>
            </a:r>
            <a:endParaRPr kumimoji="0" lang="en-GB" sz="24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sp>
        <p:nvSpPr>
          <p:cNvPr id="28" name="Rectangular Callout 27"/>
          <p:cNvSpPr/>
          <p:nvPr/>
        </p:nvSpPr>
        <p:spPr bwMode="auto">
          <a:xfrm>
            <a:off x="4648318" y="3879248"/>
            <a:ext cx="1191491" cy="452582"/>
          </a:xfrm>
          <a:prstGeom prst="wedgeRectCallout">
            <a:avLst>
              <a:gd name="adj1" fmla="val -50290"/>
              <a:gd name="adj2" fmla="val 123725"/>
            </a:avLst>
          </a:prstGeom>
          <a:solidFill>
            <a:schemeClr val="accent4">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dirty="0">
                <a:latin typeface="Arial" panose="020B0604020202020204" pitchFamily="34" charset="0"/>
                <a:cs typeface="Arial" panose="020B0604020202020204" pitchFamily="34" charset="0"/>
              </a:rPr>
              <a:t>E</a:t>
            </a:r>
            <a:r>
              <a:rPr kumimoji="0" lang="en-US" sz="2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WAS</a:t>
            </a:r>
            <a:endParaRPr kumimoji="0" lang="en-GB" sz="24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sp>
        <p:nvSpPr>
          <p:cNvPr id="29" name="Rectangular Callout 28"/>
          <p:cNvSpPr/>
          <p:nvPr/>
        </p:nvSpPr>
        <p:spPr bwMode="auto">
          <a:xfrm>
            <a:off x="6433054" y="3367265"/>
            <a:ext cx="1191491" cy="452582"/>
          </a:xfrm>
          <a:prstGeom prst="wedgeRectCallout">
            <a:avLst>
              <a:gd name="adj1" fmla="val -50290"/>
              <a:gd name="adj2" fmla="val 123725"/>
            </a:avLst>
          </a:prstGeom>
          <a:solidFill>
            <a:schemeClr val="accent4">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dirty="0">
                <a:latin typeface="Arial" panose="020B0604020202020204" pitchFamily="34" charset="0"/>
                <a:cs typeface="Arial" panose="020B0604020202020204" pitchFamily="34" charset="0"/>
              </a:rPr>
              <a:t>T</a:t>
            </a:r>
            <a:r>
              <a:rPr kumimoji="0" lang="en-US" sz="2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WAS</a:t>
            </a:r>
            <a:endParaRPr kumimoji="0" lang="en-GB" sz="24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sp>
        <p:nvSpPr>
          <p:cNvPr id="20" name="Rectangular Callout 28">
            <a:extLst>
              <a:ext uri="{FF2B5EF4-FFF2-40B4-BE49-F238E27FC236}">
                <a16:creationId xmlns:a16="http://schemas.microsoft.com/office/drawing/2014/main" id="{722288C0-1ACD-4D8C-9E67-99F7B37D7BB8}"/>
              </a:ext>
            </a:extLst>
          </p:cNvPr>
          <p:cNvSpPr/>
          <p:nvPr/>
        </p:nvSpPr>
        <p:spPr bwMode="auto">
          <a:xfrm>
            <a:off x="5009717" y="1853319"/>
            <a:ext cx="1191491" cy="452582"/>
          </a:xfrm>
          <a:prstGeom prst="wedgeRectCallout">
            <a:avLst>
              <a:gd name="adj1" fmla="val -84235"/>
              <a:gd name="adj2" fmla="val -14206"/>
            </a:avLst>
          </a:prstGeom>
          <a:solidFill>
            <a:schemeClr val="accent4">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MWAS</a:t>
            </a:r>
            <a:endParaRPr kumimoji="0" lang="en-GB" sz="24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0959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7" grpId="0" animBg="1"/>
      <p:bldP spid="18" grpId="0" animBg="1"/>
      <p:bldP spid="26" grpId="0" animBg="1"/>
      <p:bldP spid="28" grpId="0" animBg="1"/>
      <p:bldP spid="29" grpId="0" animBg="1"/>
      <p:bldP spid="20"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t>GWAS: genetic loci associating with metabolomics</a:t>
            </a:r>
            <a:endParaRPr lang="en-GB" sz="2000" dirty="0"/>
          </a:p>
        </p:txBody>
      </p:sp>
      <p:sp>
        <p:nvSpPr>
          <p:cNvPr id="3" name="Date Placeholder 2"/>
          <p:cNvSpPr>
            <a:spLocks noGrp="1"/>
          </p:cNvSpPr>
          <p:nvPr>
            <p:ph type="dt" sz="half" idx="10"/>
          </p:nvPr>
        </p:nvSpPr>
        <p:spPr/>
        <p:txBody>
          <a:bodyPr/>
          <a:lstStyle/>
          <a:p>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endParaRPr lang="en-GB" dirty="0"/>
          </a:p>
        </p:txBody>
      </p:sp>
      <p:pic>
        <p:nvPicPr>
          <p:cNvPr id="7171" name="Picture 3"/>
          <p:cNvPicPr>
            <a:picLocks noChangeAspect="1" noChangeArrowheads="1"/>
          </p:cNvPicPr>
          <p:nvPr/>
        </p:nvPicPr>
        <p:blipFill rotWithShape="1">
          <a:blip r:embed="rId3">
            <a:extLst>
              <a:ext uri="{28A0092B-C50C-407E-A947-70E740481C1C}">
                <a14:useLocalDpi xmlns:a14="http://schemas.microsoft.com/office/drawing/2010/main"/>
              </a:ext>
            </a:extLst>
          </a:blip>
          <a:srcRect t="5373"/>
          <a:stretch/>
        </p:blipFill>
        <p:spPr bwMode="auto">
          <a:xfrm>
            <a:off x="559974" y="904875"/>
            <a:ext cx="5979835" cy="2914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0" name="Picture 2"/>
          <p:cNvPicPr>
            <a:picLocks noChangeAspect="1" noChangeArrowheads="1"/>
          </p:cNvPicPr>
          <p:nvPr/>
        </p:nvPicPr>
        <p:blipFill rotWithShape="1">
          <a:blip r:embed="rId4">
            <a:extLst>
              <a:ext uri="{28A0092B-C50C-407E-A947-70E740481C1C}">
                <a14:useLocalDpi xmlns:a14="http://schemas.microsoft.com/office/drawing/2010/main"/>
              </a:ext>
            </a:extLst>
          </a:blip>
          <a:srcRect b="6407"/>
          <a:stretch/>
        </p:blipFill>
        <p:spPr bwMode="auto">
          <a:xfrm>
            <a:off x="1633008" y="3824288"/>
            <a:ext cx="6656448" cy="30291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869507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t>GWAS: genetic loci associating with metabolomics</a:t>
            </a:r>
            <a:endParaRPr lang="en-GB" sz="2000" dirty="0"/>
          </a:p>
        </p:txBody>
      </p:sp>
      <p:sp>
        <p:nvSpPr>
          <p:cNvPr id="3" name="Date Placeholder 2"/>
          <p:cNvSpPr>
            <a:spLocks noGrp="1"/>
          </p:cNvSpPr>
          <p:nvPr>
            <p:ph type="dt" sz="half" idx="10"/>
          </p:nvPr>
        </p:nvSpPr>
        <p:spPr/>
        <p:txBody>
          <a:bodyPr/>
          <a:lstStyle/>
          <a:p>
            <a:endParaRPr lang="en-US" dirty="0"/>
          </a:p>
          <a:p>
            <a:endParaRPr lang="en-GB" dirty="0"/>
          </a:p>
        </p:txBody>
      </p:sp>
      <p:sp>
        <p:nvSpPr>
          <p:cNvPr id="4" name="Footer Placeholder 3"/>
          <p:cNvSpPr>
            <a:spLocks noGrp="1"/>
          </p:cNvSpPr>
          <p:nvPr>
            <p:ph type="ftr" sz="quarter" idx="11"/>
          </p:nvPr>
        </p:nvSpPr>
        <p:spPr/>
        <p:txBody>
          <a:bodyPr/>
          <a:lstStyle/>
          <a:p>
            <a:endParaRPr lang="en-US" dirty="0"/>
          </a:p>
          <a:p>
            <a:endParaRPr lang="en-GB" dirty="0"/>
          </a:p>
        </p:txBody>
      </p:sp>
      <p:sp>
        <p:nvSpPr>
          <p:cNvPr id="5" name="Slide Number Placeholder 4"/>
          <p:cNvSpPr>
            <a:spLocks noGrp="1"/>
          </p:cNvSpPr>
          <p:nvPr>
            <p:ph type="sldNum" sz="quarter" idx="12"/>
          </p:nvPr>
        </p:nvSpPr>
        <p:spPr/>
        <p:txBody>
          <a:bodyPr/>
          <a:lstStyle/>
          <a:p>
            <a:endParaRPr lang="en-US" dirty="0"/>
          </a:p>
          <a:p>
            <a:endParaRPr lang="en-GB" dirty="0"/>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781665" y="1010078"/>
            <a:ext cx="5409015" cy="540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578998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Virtual </a:t>
            </a:r>
            <a:r>
              <a:rPr lang="en-US" dirty="0" err="1"/>
              <a:t>Metabolome</a:t>
            </a:r>
            <a:r>
              <a:rPr lang="en-US" dirty="0"/>
              <a:t> Human</a:t>
            </a:r>
            <a:endParaRPr lang="en-GB" dirty="0"/>
          </a:p>
        </p:txBody>
      </p:sp>
      <p:sp>
        <p:nvSpPr>
          <p:cNvPr id="6" name="Content Placeholder 5"/>
          <p:cNvSpPr>
            <a:spLocks noGrp="1"/>
          </p:cNvSpPr>
          <p:nvPr>
            <p:ph idx="1"/>
          </p:nvPr>
        </p:nvSpPr>
        <p:spPr/>
        <p:txBody>
          <a:bodyPr/>
          <a:lstStyle/>
          <a:p>
            <a:r>
              <a:rPr lang="en-GB" dirty="0">
                <a:hlinkClick r:id="rId3"/>
              </a:rPr>
              <a:t>http://vmh.uni.lu/#reconmap</a:t>
            </a:r>
            <a:endParaRPr lang="en-GB" dirty="0"/>
          </a:p>
        </p:txBody>
      </p:sp>
      <p:sp>
        <p:nvSpPr>
          <p:cNvPr id="3" name="Date Placeholder 2"/>
          <p:cNvSpPr>
            <a:spLocks noGrp="1"/>
          </p:cNvSpPr>
          <p:nvPr>
            <p:ph type="dt" sz="half" idx="2"/>
          </p:nvPr>
        </p:nvSpPr>
        <p:spPr/>
        <p:txBody>
          <a:bodyPr/>
          <a:lstStyle/>
          <a:p>
            <a:endParaRPr lang="en-US" dirty="0"/>
          </a:p>
          <a:p>
            <a:endParaRPr lang="en-GB" dirty="0"/>
          </a:p>
        </p:txBody>
      </p:sp>
      <p:sp>
        <p:nvSpPr>
          <p:cNvPr id="5" name="Slide Number Placeholder 4"/>
          <p:cNvSpPr>
            <a:spLocks noGrp="1"/>
          </p:cNvSpPr>
          <p:nvPr>
            <p:ph type="sldNum" sz="quarter" idx="4"/>
          </p:nvPr>
        </p:nvSpPr>
        <p:spPr/>
        <p:txBody>
          <a:bodyPr/>
          <a:lstStyle/>
          <a:p>
            <a:endParaRPr lang="en-US" dirty="0"/>
          </a:p>
          <a:p>
            <a:endParaRPr lang="en-GB" dirty="0"/>
          </a:p>
        </p:txBody>
      </p:sp>
      <p:sp>
        <p:nvSpPr>
          <p:cNvPr id="4" name="Footer Placeholder 3"/>
          <p:cNvSpPr>
            <a:spLocks noGrp="1"/>
          </p:cNvSpPr>
          <p:nvPr>
            <p:ph type="ftr" sz="quarter" idx="3"/>
          </p:nvPr>
        </p:nvSpPr>
        <p:spPr/>
        <p:txBody>
          <a:bodyPr/>
          <a:lstStyle/>
          <a:p>
            <a:endParaRPr lang="en-US" dirty="0"/>
          </a:p>
          <a:p>
            <a:endParaRPr lang="en-GB" dirty="0"/>
          </a:p>
        </p:txBody>
      </p:sp>
      <p:pic>
        <p:nvPicPr>
          <p:cNvPr id="5123" name="Picture 3"/>
          <p:cNvPicPr>
            <a:picLocks noChangeAspect="1" noChangeArrowheads="1"/>
          </p:cNvPicPr>
          <p:nvPr/>
        </p:nvPicPr>
        <p:blipFill rotWithShape="1">
          <a:blip r:embed="rId4">
            <a:extLst>
              <a:ext uri="{28A0092B-C50C-407E-A947-70E740481C1C}">
                <a14:useLocalDpi xmlns:a14="http://schemas.microsoft.com/office/drawing/2010/main" val="0"/>
              </a:ext>
            </a:extLst>
          </a:blip>
          <a:srcRect t="7948" b="4767"/>
          <a:stretch/>
        </p:blipFill>
        <p:spPr bwMode="auto">
          <a:xfrm>
            <a:off x="137195" y="1615740"/>
            <a:ext cx="8705203" cy="45906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230337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Interpretation and building hypothesis</a:t>
            </a:r>
            <a:endParaRPr lang="en-GB" dirty="0"/>
          </a:p>
        </p:txBody>
      </p:sp>
      <p:sp>
        <p:nvSpPr>
          <p:cNvPr id="6" name="Content Placeholder 5"/>
          <p:cNvSpPr>
            <a:spLocks noGrp="1"/>
          </p:cNvSpPr>
          <p:nvPr>
            <p:ph idx="1"/>
          </p:nvPr>
        </p:nvSpPr>
        <p:spPr/>
        <p:txBody>
          <a:bodyPr/>
          <a:lstStyle/>
          <a:p>
            <a:r>
              <a:rPr lang="en-GB" dirty="0">
                <a:hlinkClick r:id="rId3"/>
              </a:rPr>
              <a:t>http://vmh.uni.lu/#reconmap</a:t>
            </a:r>
            <a:endParaRPr lang="en-GB" dirty="0"/>
          </a:p>
          <a:p>
            <a:r>
              <a:rPr lang="en-GB" dirty="0">
                <a:hlinkClick r:id="rId4"/>
              </a:rPr>
              <a:t>https://www.ebi.ac.uk/gwas/</a:t>
            </a:r>
            <a:endParaRPr lang="en-GB" dirty="0"/>
          </a:p>
          <a:p>
            <a:r>
              <a:rPr lang="en-GB" dirty="0">
                <a:hlinkClick r:id="rId5"/>
              </a:rPr>
              <a:t>https://genome.ucsc.edu/</a:t>
            </a:r>
            <a:endParaRPr lang="en-GB" dirty="0"/>
          </a:p>
          <a:p>
            <a:r>
              <a:rPr lang="en-GB" dirty="0">
                <a:hlinkClick r:id="rId6"/>
              </a:rPr>
              <a:t>https://www.ncbi.nlm.nih.gov/omim</a:t>
            </a:r>
            <a:endParaRPr lang="en-GB" dirty="0"/>
          </a:p>
          <a:p>
            <a:endParaRPr lang="en-GB" dirty="0"/>
          </a:p>
          <a:p>
            <a:endParaRPr lang="en-GB" dirty="0"/>
          </a:p>
          <a:p>
            <a:endParaRPr lang="en-GB" dirty="0"/>
          </a:p>
          <a:p>
            <a:endParaRPr lang="en-GB" dirty="0"/>
          </a:p>
        </p:txBody>
      </p:sp>
      <p:sp>
        <p:nvSpPr>
          <p:cNvPr id="3" name="Date Placeholder 2"/>
          <p:cNvSpPr>
            <a:spLocks noGrp="1"/>
          </p:cNvSpPr>
          <p:nvPr>
            <p:ph type="dt" sz="half" idx="2"/>
          </p:nvPr>
        </p:nvSpPr>
        <p:spPr/>
        <p:txBody>
          <a:bodyPr/>
          <a:lstStyle/>
          <a:p>
            <a:endParaRPr lang="en-US" dirty="0"/>
          </a:p>
          <a:p>
            <a:endParaRPr lang="en-GB" dirty="0"/>
          </a:p>
        </p:txBody>
      </p:sp>
      <p:sp>
        <p:nvSpPr>
          <p:cNvPr id="5" name="Slide Number Placeholder 4"/>
          <p:cNvSpPr>
            <a:spLocks noGrp="1"/>
          </p:cNvSpPr>
          <p:nvPr>
            <p:ph type="sldNum" sz="quarter" idx="4"/>
          </p:nvPr>
        </p:nvSpPr>
        <p:spPr/>
        <p:txBody>
          <a:bodyPr/>
          <a:lstStyle/>
          <a:p>
            <a:endParaRPr lang="en-US" dirty="0"/>
          </a:p>
          <a:p>
            <a:endParaRPr lang="en-GB" dirty="0"/>
          </a:p>
        </p:txBody>
      </p:sp>
      <p:sp>
        <p:nvSpPr>
          <p:cNvPr id="4" name="Footer Placeholder 3"/>
          <p:cNvSpPr>
            <a:spLocks noGrp="1"/>
          </p:cNvSpPr>
          <p:nvPr>
            <p:ph type="ftr" sz="quarter" idx="3"/>
          </p:nvPr>
        </p:nvSpPr>
        <p:spPr/>
        <p:txBody>
          <a:bodyPr/>
          <a:lstStyle/>
          <a:p>
            <a:endParaRPr lang="en-US" dirty="0"/>
          </a:p>
          <a:p>
            <a:endParaRPr lang="en-GB" dirty="0"/>
          </a:p>
        </p:txBody>
      </p:sp>
      <p:pic>
        <p:nvPicPr>
          <p:cNvPr id="6146" name="Picture 2"/>
          <p:cNvPicPr>
            <a:picLocks noChangeAspect="1" noChangeArrowheads="1"/>
          </p:cNvPicPr>
          <p:nvPr/>
        </p:nvPicPr>
        <p:blipFill rotWithShape="1">
          <a:blip r:embed="rId7">
            <a:extLst>
              <a:ext uri="{28A0092B-C50C-407E-A947-70E740481C1C}">
                <a14:useLocalDpi xmlns:a14="http://schemas.microsoft.com/office/drawing/2010/main" val="0"/>
              </a:ext>
            </a:extLst>
          </a:blip>
          <a:srcRect t="8021" r="6727" b="74857"/>
          <a:stretch/>
        </p:blipFill>
        <p:spPr bwMode="auto">
          <a:xfrm>
            <a:off x="0" y="3375966"/>
            <a:ext cx="8084481" cy="8966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7" name="Picture 3"/>
          <p:cNvPicPr>
            <a:picLocks noChangeAspect="1" noChangeArrowheads="1"/>
          </p:cNvPicPr>
          <p:nvPr/>
        </p:nvPicPr>
        <p:blipFill rotWithShape="1">
          <a:blip r:embed="rId8">
            <a:extLst>
              <a:ext uri="{28A0092B-C50C-407E-A947-70E740481C1C}">
                <a14:useLocalDpi xmlns:a14="http://schemas.microsoft.com/office/drawing/2010/main" val="0"/>
              </a:ext>
            </a:extLst>
          </a:blip>
          <a:srcRect t="24462" r="1102" b="46358"/>
          <a:stretch/>
        </p:blipFill>
        <p:spPr bwMode="auto">
          <a:xfrm>
            <a:off x="2200275" y="4713211"/>
            <a:ext cx="6872749" cy="1225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8" name="Picture 4"/>
          <p:cNvPicPr>
            <a:picLocks noChangeAspect="1" noChangeArrowheads="1"/>
          </p:cNvPicPr>
          <p:nvPr/>
        </p:nvPicPr>
        <p:blipFill rotWithShape="1">
          <a:blip r:embed="rId9">
            <a:extLst>
              <a:ext uri="{28A0092B-C50C-407E-A947-70E740481C1C}">
                <a14:useLocalDpi xmlns:a14="http://schemas.microsoft.com/office/drawing/2010/main" val="0"/>
              </a:ext>
            </a:extLst>
          </a:blip>
          <a:srcRect l="16579" t="14435" r="18329" b="62534"/>
          <a:stretch/>
        </p:blipFill>
        <p:spPr bwMode="auto">
          <a:xfrm>
            <a:off x="4580877" y="1316224"/>
            <a:ext cx="4295129" cy="918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7273261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Afbeelding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92934" y="3824288"/>
            <a:ext cx="2604408" cy="2126933"/>
          </a:xfrm>
          <a:prstGeom prst="rect">
            <a:avLst/>
          </a:prstGeom>
        </p:spPr>
      </p:pic>
      <p:sp>
        <p:nvSpPr>
          <p:cNvPr id="8" name="Title 7"/>
          <p:cNvSpPr>
            <a:spLocks noGrp="1"/>
          </p:cNvSpPr>
          <p:nvPr>
            <p:ph type="title"/>
          </p:nvPr>
        </p:nvSpPr>
        <p:spPr/>
        <p:txBody>
          <a:bodyPr/>
          <a:lstStyle/>
          <a:p>
            <a:r>
              <a:rPr lang="en-US" dirty="0"/>
              <a:t>Learning goals</a:t>
            </a:r>
            <a:endParaRPr lang="en-GB" dirty="0"/>
          </a:p>
        </p:txBody>
      </p:sp>
      <p:sp>
        <p:nvSpPr>
          <p:cNvPr id="10" name="Content Placeholder 9"/>
          <p:cNvSpPr>
            <a:spLocks noGrp="1"/>
          </p:cNvSpPr>
          <p:nvPr>
            <p:ph idx="1"/>
          </p:nvPr>
        </p:nvSpPr>
        <p:spPr/>
        <p:txBody>
          <a:bodyPr/>
          <a:lstStyle/>
          <a:p>
            <a:r>
              <a:rPr lang="en-US" dirty="0"/>
              <a:t>After todays lectures and practical you</a:t>
            </a:r>
          </a:p>
          <a:p>
            <a:pPr marL="457200" indent="-457200">
              <a:buFont typeface="+mj-lt"/>
              <a:buAutoNum type="arabicParenR" startAt="4"/>
            </a:pPr>
            <a:r>
              <a:rPr lang="en-US" dirty="0"/>
              <a:t>Understand the workflow of -</a:t>
            </a:r>
            <a:r>
              <a:rPr lang="en-US" dirty="0" err="1"/>
              <a:t>omics</a:t>
            </a:r>
            <a:r>
              <a:rPr lang="en-US" dirty="0"/>
              <a:t> data analysis</a:t>
            </a:r>
          </a:p>
          <a:p>
            <a:pPr marL="817200" lvl="2" indent="-457200">
              <a:buFont typeface="Wingdings" panose="05000000000000000000" pitchFamily="2" charset="2"/>
              <a:buChar char="Ø"/>
            </a:pPr>
            <a:r>
              <a:rPr lang="en-US" dirty="0">
                <a:solidFill>
                  <a:srgbClr val="000000"/>
                </a:solidFill>
              </a:rPr>
              <a:t>Data exploration, Quality Control, Analysis, Interpretation</a:t>
            </a:r>
          </a:p>
          <a:p>
            <a:pPr marL="457200" indent="-457200">
              <a:buFont typeface="+mj-lt"/>
              <a:buAutoNum type="arabicParenR" startAt="4"/>
            </a:pPr>
            <a:r>
              <a:rPr lang="en-US" dirty="0"/>
              <a:t>Explain relevant steps in quality control of metabolomics</a:t>
            </a:r>
          </a:p>
          <a:p>
            <a:pPr marL="817200" lvl="2" indent="-457200">
              <a:buFont typeface="Wingdings" panose="05000000000000000000" pitchFamily="2" charset="2"/>
              <a:buChar char="Ø"/>
            </a:pPr>
            <a:r>
              <a:rPr lang="en-US" dirty="0">
                <a:solidFill>
                  <a:srgbClr val="000000"/>
                </a:solidFill>
              </a:rPr>
              <a:t>Subject QC, Metabolite QC, </a:t>
            </a:r>
            <a:r>
              <a:rPr lang="en-US" dirty="0" err="1">
                <a:solidFill>
                  <a:srgbClr val="000000"/>
                </a:solidFill>
              </a:rPr>
              <a:t>Normalisation</a:t>
            </a:r>
            <a:endParaRPr lang="en-US" dirty="0">
              <a:solidFill>
                <a:srgbClr val="000000"/>
              </a:solidFill>
            </a:endParaRPr>
          </a:p>
          <a:p>
            <a:pPr marL="457200" indent="-457200">
              <a:buFont typeface="+mj-lt"/>
              <a:buAutoNum type="arabicParenR" startAt="4"/>
            </a:pPr>
            <a:r>
              <a:rPr lang="en-US" dirty="0"/>
              <a:t>Know which databases may contribute to the interpretation of results</a:t>
            </a:r>
          </a:p>
          <a:p>
            <a:pPr marL="817200" lvl="2" indent="-457200">
              <a:buFont typeface="Wingdings" panose="05000000000000000000" pitchFamily="2" charset="2"/>
              <a:buChar char="Ø"/>
            </a:pPr>
            <a:r>
              <a:rPr lang="en-US" dirty="0" err="1">
                <a:solidFill>
                  <a:srgbClr val="000000"/>
                </a:solidFill>
              </a:rPr>
              <a:t>A.o.</a:t>
            </a:r>
            <a:r>
              <a:rPr lang="en-US" dirty="0">
                <a:solidFill>
                  <a:srgbClr val="000000"/>
                </a:solidFill>
              </a:rPr>
              <a:t> Virtual </a:t>
            </a:r>
            <a:r>
              <a:rPr lang="en-US" dirty="0" err="1">
                <a:solidFill>
                  <a:srgbClr val="000000"/>
                </a:solidFill>
              </a:rPr>
              <a:t>Metabolome</a:t>
            </a:r>
            <a:r>
              <a:rPr lang="en-US" dirty="0">
                <a:solidFill>
                  <a:srgbClr val="000000"/>
                </a:solidFill>
              </a:rPr>
              <a:t> Human, UCSC, OMIM, GWAS catalog</a:t>
            </a:r>
          </a:p>
          <a:p>
            <a:pPr marL="457200" indent="-457200">
              <a:buFont typeface="+mj-lt"/>
              <a:buAutoNum type="arabicParenR" startAt="4"/>
            </a:pPr>
            <a:endParaRPr lang="en-US" dirty="0"/>
          </a:p>
          <a:p>
            <a:pPr marL="342900" indent="-342900">
              <a:buFont typeface="Arial" panose="020B0604020202020204" pitchFamily="34" charset="0"/>
              <a:buChar char="•"/>
            </a:pPr>
            <a:endParaRPr lang="en-US" dirty="0"/>
          </a:p>
          <a:p>
            <a:endParaRPr lang="en-US" dirty="0"/>
          </a:p>
          <a:p>
            <a:endParaRPr lang="en-GB" dirty="0"/>
          </a:p>
        </p:txBody>
      </p:sp>
      <p:sp>
        <p:nvSpPr>
          <p:cNvPr id="3" name="Date Placeholder 2"/>
          <p:cNvSpPr>
            <a:spLocks noGrp="1"/>
          </p:cNvSpPr>
          <p:nvPr>
            <p:ph type="dt" sz="half" idx="2"/>
          </p:nvPr>
        </p:nvSpPr>
        <p:spPr/>
        <p:txBody>
          <a:bodyPr/>
          <a:lstStyle/>
          <a:p>
            <a:endParaRPr lang="en-GB" dirty="0"/>
          </a:p>
        </p:txBody>
      </p:sp>
      <p:sp>
        <p:nvSpPr>
          <p:cNvPr id="5" name="Slide Number Placeholder 4"/>
          <p:cNvSpPr>
            <a:spLocks noGrp="1"/>
          </p:cNvSpPr>
          <p:nvPr>
            <p:ph type="sldNum" sz="quarter" idx="4"/>
          </p:nvPr>
        </p:nvSpPr>
        <p:spPr/>
        <p:txBody>
          <a:bodyPr/>
          <a:lstStyle/>
          <a:p>
            <a:endParaRPr lang="en-GB" dirty="0"/>
          </a:p>
        </p:txBody>
      </p:sp>
      <p:sp>
        <p:nvSpPr>
          <p:cNvPr id="4" name="Footer Placeholder 3"/>
          <p:cNvSpPr>
            <a:spLocks noGrp="1"/>
          </p:cNvSpPr>
          <p:nvPr>
            <p:ph type="ftr" sz="quarter" idx="3"/>
          </p:nvPr>
        </p:nvSpPr>
        <p:spPr/>
        <p:txBody>
          <a:bodyPr/>
          <a:lstStyle/>
          <a:p>
            <a:endParaRPr lang="en-GB" dirty="0"/>
          </a:p>
        </p:txBody>
      </p:sp>
    </p:spTree>
    <p:extLst>
      <p:ext uri="{BB962C8B-B14F-4D97-AF65-F5344CB8AC3E}">
        <p14:creationId xmlns:p14="http://schemas.microsoft.com/office/powerpoint/2010/main" val="36959645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sz="2000" dirty="0"/>
              <a:t>R-</a:t>
            </a:r>
            <a:r>
              <a:rPr lang="en-US" sz="2000" dirty="0" err="1"/>
              <a:t>Practicals</a:t>
            </a:r>
            <a:r>
              <a:rPr lang="en-US" sz="2000" dirty="0"/>
              <a:t> Metabolomics</a:t>
            </a:r>
            <a:endParaRPr lang="en-GB" sz="2000" dirty="0"/>
          </a:p>
        </p:txBody>
      </p:sp>
      <p:sp>
        <p:nvSpPr>
          <p:cNvPr id="3" name="Date Placeholder 2"/>
          <p:cNvSpPr>
            <a:spLocks noGrp="1"/>
          </p:cNvSpPr>
          <p:nvPr>
            <p:ph type="dt" sz="half" idx="4294967295"/>
          </p:nvPr>
        </p:nvSpPr>
        <p:spPr>
          <a:xfrm>
            <a:off x="6350000" y="6553200"/>
            <a:ext cx="2508250" cy="304800"/>
          </a:xfrm>
        </p:spPr>
        <p:txBody>
          <a:bodyPr/>
          <a:lstStyle/>
          <a:p>
            <a:fld id="{BC86FD3C-582D-411D-939E-BC566CF86B24}" type="datetime5">
              <a:rPr lang="en-US" smtClean="0"/>
              <a:t>2-Nov-20</a:t>
            </a:fld>
            <a:endParaRPr lang="en-GB" dirty="0"/>
          </a:p>
        </p:txBody>
      </p:sp>
      <p:sp>
        <p:nvSpPr>
          <p:cNvPr id="4" name="Slide Number Placeholder 3"/>
          <p:cNvSpPr>
            <a:spLocks noGrp="1"/>
          </p:cNvSpPr>
          <p:nvPr>
            <p:ph type="sldNum" sz="quarter" idx="4294967295"/>
          </p:nvPr>
        </p:nvSpPr>
        <p:spPr>
          <a:xfrm>
            <a:off x="566738" y="6553200"/>
            <a:ext cx="542395" cy="304800"/>
          </a:xfrm>
        </p:spPr>
        <p:txBody>
          <a:bodyPr/>
          <a:lstStyle/>
          <a:p>
            <a:fld id="{5306AC46-015F-6E44-B83A-36E79AEF5356}" type="slidenum">
              <a:rPr lang="en-GB" smtClean="0"/>
              <a:pPr/>
              <a:t>36</a:t>
            </a:fld>
            <a:endParaRPr lang="en-GB" dirty="0"/>
          </a:p>
        </p:txBody>
      </p:sp>
      <p:sp>
        <p:nvSpPr>
          <p:cNvPr id="5" name="Footer Placeholder 4"/>
          <p:cNvSpPr>
            <a:spLocks noGrp="1"/>
          </p:cNvSpPr>
          <p:nvPr>
            <p:ph type="ftr" sz="quarter" idx="4294967295"/>
          </p:nvPr>
        </p:nvSpPr>
        <p:spPr>
          <a:xfrm>
            <a:off x="1304925" y="6553200"/>
            <a:ext cx="4708525" cy="304800"/>
          </a:xfrm>
        </p:spPr>
        <p:txBody>
          <a:bodyPr/>
          <a:lstStyle/>
          <a:p>
            <a:r>
              <a:rPr lang="en-GB"/>
              <a:t>Insert &gt; Header &amp; footer</a:t>
            </a:r>
            <a:endParaRPr lang="en-GB" dirty="0"/>
          </a:p>
        </p:txBody>
      </p:sp>
      <p:sp>
        <p:nvSpPr>
          <p:cNvPr id="6" name="Text Placeholder 5"/>
          <p:cNvSpPr>
            <a:spLocks noGrp="1"/>
          </p:cNvSpPr>
          <p:nvPr>
            <p:ph type="body" sz="half" idx="10"/>
          </p:nvPr>
        </p:nvSpPr>
        <p:spPr>
          <a:xfrm>
            <a:off x="1323975" y="2839003"/>
            <a:ext cx="3620166" cy="3418922"/>
          </a:xfrm>
        </p:spPr>
        <p:txBody>
          <a:bodyPr/>
          <a:lstStyle/>
          <a:p>
            <a:r>
              <a:rPr lang="en-US" i="1" dirty="0"/>
              <a:t>Molecular Epidemiology</a:t>
            </a:r>
          </a:p>
          <a:p>
            <a:r>
              <a:rPr lang="en-US" dirty="0"/>
              <a:t>Dr. Erik van den Akker</a:t>
            </a:r>
          </a:p>
          <a:p>
            <a:endParaRPr lang="en-US" dirty="0"/>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60191" y="5878173"/>
            <a:ext cx="2621884" cy="779802"/>
          </a:xfrm>
          <a:prstGeom prst="rect">
            <a:avLst/>
          </a:prstGeom>
        </p:spPr>
      </p:pic>
      <p:sp>
        <p:nvSpPr>
          <p:cNvPr id="10" name="Rounded Rectangle 9"/>
          <p:cNvSpPr/>
          <p:nvPr/>
        </p:nvSpPr>
        <p:spPr bwMode="auto">
          <a:xfrm>
            <a:off x="5110163" y="849313"/>
            <a:ext cx="3679825" cy="4665662"/>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dirty="0">
              <a:ln>
                <a:noFill/>
              </a:ln>
              <a:solidFill>
                <a:schemeClr val="tx1"/>
              </a:solidFill>
              <a:effectLst/>
              <a:latin typeface="+mj-lt"/>
            </a:endParaRPr>
          </a:p>
          <a:p>
            <a:pPr marL="0" marR="0" indent="0" algn="l"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err="1">
                <a:ln>
                  <a:noFill/>
                </a:ln>
                <a:solidFill>
                  <a:schemeClr val="tx1"/>
                </a:solidFill>
                <a:effectLst/>
                <a:latin typeface="+mj-lt"/>
              </a:rPr>
              <a:t>Rstudio.cloud</a:t>
            </a:r>
            <a:endParaRPr kumimoji="0" lang="en-US" sz="2000" b="0" i="0" u="none" strike="noStrike" cap="none" normalizeH="0" baseline="0" dirty="0">
              <a:ln>
                <a:noFill/>
              </a:ln>
              <a:solidFill>
                <a:schemeClr val="tx1"/>
              </a:solidFill>
              <a:effectLst/>
              <a:latin typeface="+mj-lt"/>
            </a:endParaRPr>
          </a:p>
          <a:p>
            <a:pPr marL="0" marR="0" indent="0" algn="l" defTabSz="914400" rtl="0" eaLnBrk="0" fontAlgn="base" latinLnBrk="0" hangingPunct="0">
              <a:lnSpc>
                <a:spcPct val="100000"/>
              </a:lnSpc>
              <a:spcBef>
                <a:spcPct val="0"/>
              </a:spcBef>
              <a:spcAft>
                <a:spcPct val="0"/>
              </a:spcAft>
              <a:buClrTx/>
              <a:buSzTx/>
              <a:buFontTx/>
              <a:buNone/>
              <a:tabLst/>
            </a:pPr>
            <a:r>
              <a:rPr lang="en-US" sz="2000" dirty="0">
                <a:latin typeface="+mj-lt"/>
              </a:rPr>
              <a:t>Leiden Longevity Study</a:t>
            </a:r>
          </a:p>
          <a:p>
            <a:pPr marL="0" marR="0" indent="0" algn="l" defTabSz="914400" rtl="0" eaLnBrk="0" fontAlgn="base" latinLnBrk="0" hangingPunct="0">
              <a:lnSpc>
                <a:spcPct val="100000"/>
              </a:lnSpc>
              <a:spcBef>
                <a:spcPct val="0"/>
              </a:spcBef>
              <a:spcAft>
                <a:spcPct val="0"/>
              </a:spcAft>
              <a:buClrTx/>
              <a:buSzTx/>
              <a:buFontTx/>
              <a:buNone/>
              <a:tabLst/>
            </a:pPr>
            <a:r>
              <a:rPr lang="en-US" sz="2000" dirty="0">
                <a:latin typeface="+mj-lt"/>
              </a:rPr>
              <a:t>Non-fasted blood samples</a:t>
            </a:r>
          </a:p>
          <a:p>
            <a:pPr marL="0" marR="0" indent="0" algn="l"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j-lt"/>
              </a:rPr>
              <a:t>Nightingale platform</a:t>
            </a:r>
          </a:p>
          <a:p>
            <a:pPr marL="0" marR="0" indent="0" algn="l" defTabSz="914400" rtl="0" eaLnBrk="0" fontAlgn="base" latinLnBrk="0" hangingPunct="0">
              <a:lnSpc>
                <a:spcPct val="100000"/>
              </a:lnSpc>
              <a:spcBef>
                <a:spcPct val="0"/>
              </a:spcBef>
              <a:spcAft>
                <a:spcPct val="0"/>
              </a:spcAft>
              <a:buClrTx/>
              <a:buSzTx/>
              <a:buFontTx/>
              <a:buNone/>
              <a:tabLst/>
            </a:pPr>
            <a:endParaRPr kumimoji="0" lang="en-GB" sz="2000" b="0" i="0" u="none" strike="noStrike" cap="none" normalizeH="0" baseline="0" dirty="0">
              <a:ln>
                <a:noFill/>
              </a:ln>
              <a:solidFill>
                <a:schemeClr val="tx1"/>
              </a:solidFill>
              <a:effectLst/>
              <a:latin typeface="+mj-lt"/>
            </a:endParaRPr>
          </a:p>
        </p:txBody>
      </p:sp>
      <p:pic>
        <p:nvPicPr>
          <p:cNvPr id="8" name="Picture 7" descr="A person smiling for the camera&#10;&#10;Description automatically generated">
            <a:extLst>
              <a:ext uri="{FF2B5EF4-FFF2-40B4-BE49-F238E27FC236}">
                <a16:creationId xmlns:a16="http://schemas.microsoft.com/office/drawing/2014/main" id="{CD2E64D8-9B11-4E9D-A92E-76AD4B6E086C}"/>
              </a:ext>
            </a:extLst>
          </p:cNvPr>
          <p:cNvPicPr>
            <a:picLocks noChangeAspect="1"/>
          </p:cNvPicPr>
          <p:nvPr/>
        </p:nvPicPr>
        <p:blipFill rotWithShape="1">
          <a:blip r:embed="rId4"/>
          <a:srcRect l="16591" r="16591"/>
          <a:stretch/>
        </p:blipFill>
        <p:spPr>
          <a:xfrm>
            <a:off x="1304925" y="3714975"/>
            <a:ext cx="1800000" cy="1800000"/>
          </a:xfrm>
          <a:prstGeom prst="rect">
            <a:avLst/>
          </a:prstGeom>
        </p:spPr>
      </p:pic>
    </p:spTree>
    <p:extLst>
      <p:ext uri="{BB962C8B-B14F-4D97-AF65-F5344CB8AC3E}">
        <p14:creationId xmlns:p14="http://schemas.microsoft.com/office/powerpoint/2010/main" val="250203382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29"/>
          <p:cNvSpPr>
            <a:spLocks noGrp="1"/>
          </p:cNvSpPr>
          <p:nvPr>
            <p:ph type="title"/>
          </p:nvPr>
        </p:nvSpPr>
        <p:spPr/>
        <p:txBody>
          <a:bodyPr/>
          <a:lstStyle/>
          <a:p>
            <a:r>
              <a:rPr lang="en-US" dirty="0"/>
              <a:t>Leiden Longevity Study</a:t>
            </a:r>
            <a:endParaRPr lang="en-GB" dirty="0"/>
          </a:p>
        </p:txBody>
      </p:sp>
      <p:sp>
        <p:nvSpPr>
          <p:cNvPr id="2" name="Content Placeholder 1"/>
          <p:cNvSpPr>
            <a:spLocks noGrp="1"/>
          </p:cNvSpPr>
          <p:nvPr>
            <p:ph idx="1"/>
          </p:nvPr>
        </p:nvSpPr>
        <p:spPr/>
        <p:txBody>
          <a:bodyPr/>
          <a:lstStyle/>
          <a:p>
            <a:endParaRPr lang="en-GB"/>
          </a:p>
        </p:txBody>
      </p:sp>
      <p:sp>
        <p:nvSpPr>
          <p:cNvPr id="31" name="Oval 2"/>
          <p:cNvSpPr>
            <a:spLocks noChangeArrowheads="1"/>
          </p:cNvSpPr>
          <p:nvPr/>
        </p:nvSpPr>
        <p:spPr bwMode="auto">
          <a:xfrm>
            <a:off x="3246438" y="5480520"/>
            <a:ext cx="731837" cy="731838"/>
          </a:xfrm>
          <a:prstGeom prst="ellipse">
            <a:avLst/>
          </a:prstGeom>
          <a:ln>
            <a:headEnd/>
            <a:tailEnd/>
          </a:ln>
        </p:spPr>
        <p:style>
          <a:lnRef idx="1">
            <a:schemeClr val="accent2"/>
          </a:lnRef>
          <a:fillRef idx="3">
            <a:schemeClr val="accent2"/>
          </a:fillRef>
          <a:effectRef idx="2">
            <a:schemeClr val="accent2"/>
          </a:effectRef>
          <a:fontRef idx="minor">
            <a:schemeClr val="lt1"/>
          </a:fontRef>
        </p:style>
        <p:txBody>
          <a:bodyPr wrap="none" anchor="ctr"/>
          <a:lstStyle/>
          <a:p>
            <a:pPr algn="ctr"/>
            <a:endParaRPr lang="en-US" sz="1800" b="1">
              <a:solidFill>
                <a:schemeClr val="bg2"/>
              </a:solidFill>
              <a:latin typeface="+mj-lt"/>
            </a:endParaRPr>
          </a:p>
        </p:txBody>
      </p:sp>
      <p:sp>
        <p:nvSpPr>
          <p:cNvPr id="32" name="Rectangle 3"/>
          <p:cNvSpPr>
            <a:spLocks noChangeArrowheads="1"/>
          </p:cNvSpPr>
          <p:nvPr/>
        </p:nvSpPr>
        <p:spPr bwMode="auto">
          <a:xfrm>
            <a:off x="1965325" y="5480520"/>
            <a:ext cx="731838" cy="731838"/>
          </a:xfrm>
          <a:prstGeom prst="rect">
            <a:avLst/>
          </a:prstGeom>
          <a:ln>
            <a:headEnd/>
            <a:tailEnd/>
          </a:ln>
        </p:spPr>
        <p:style>
          <a:lnRef idx="1">
            <a:schemeClr val="accent4"/>
          </a:lnRef>
          <a:fillRef idx="3">
            <a:schemeClr val="accent4"/>
          </a:fillRef>
          <a:effectRef idx="2">
            <a:schemeClr val="accent4"/>
          </a:effectRef>
          <a:fontRef idx="minor">
            <a:schemeClr val="lt1"/>
          </a:fontRef>
        </p:style>
        <p:txBody>
          <a:bodyPr wrap="none" anchor="ctr"/>
          <a:lstStyle/>
          <a:p>
            <a:endParaRPr lang="en-GB" sz="1800">
              <a:solidFill>
                <a:schemeClr val="bg2"/>
              </a:solidFill>
              <a:latin typeface="+mj-lt"/>
            </a:endParaRPr>
          </a:p>
        </p:txBody>
      </p:sp>
      <p:sp>
        <p:nvSpPr>
          <p:cNvPr id="33" name="Oval 7"/>
          <p:cNvSpPr>
            <a:spLocks noChangeArrowheads="1"/>
          </p:cNvSpPr>
          <p:nvPr/>
        </p:nvSpPr>
        <p:spPr bwMode="auto">
          <a:xfrm>
            <a:off x="1965325" y="3469158"/>
            <a:ext cx="731838" cy="731837"/>
          </a:xfrm>
          <a:prstGeom prst="ellipse">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wrap="none" anchor="ctr"/>
          <a:lstStyle/>
          <a:p>
            <a:pPr algn="ctr"/>
            <a:endParaRPr lang="en-US" sz="1800" b="1">
              <a:solidFill>
                <a:schemeClr val="bg2"/>
              </a:solidFill>
              <a:latin typeface="+mj-lt"/>
            </a:endParaRPr>
          </a:p>
        </p:txBody>
      </p:sp>
      <p:sp>
        <p:nvSpPr>
          <p:cNvPr id="34" name="Oval 8"/>
          <p:cNvSpPr>
            <a:spLocks noChangeArrowheads="1"/>
          </p:cNvSpPr>
          <p:nvPr/>
        </p:nvSpPr>
        <p:spPr bwMode="auto">
          <a:xfrm>
            <a:off x="3246438" y="3469158"/>
            <a:ext cx="731837" cy="731837"/>
          </a:xfrm>
          <a:prstGeom prst="ellipse">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wrap="none" anchor="ctr"/>
          <a:lstStyle/>
          <a:p>
            <a:pPr algn="ctr"/>
            <a:endParaRPr lang="en-US" sz="1800" b="1">
              <a:solidFill>
                <a:schemeClr val="bg2"/>
              </a:solidFill>
              <a:latin typeface="+mj-lt"/>
            </a:endParaRPr>
          </a:p>
        </p:txBody>
      </p:sp>
      <p:sp>
        <p:nvSpPr>
          <p:cNvPr id="35" name="Oval 9"/>
          <p:cNvSpPr>
            <a:spLocks noChangeArrowheads="1"/>
          </p:cNvSpPr>
          <p:nvPr/>
        </p:nvSpPr>
        <p:spPr bwMode="auto">
          <a:xfrm>
            <a:off x="4525963" y="5480520"/>
            <a:ext cx="731837" cy="731838"/>
          </a:xfrm>
          <a:prstGeom prst="ellipse">
            <a:avLst/>
          </a:prstGeom>
          <a:ln>
            <a:headEnd/>
            <a:tailEnd/>
          </a:ln>
        </p:spPr>
        <p:style>
          <a:lnRef idx="1">
            <a:schemeClr val="accent2"/>
          </a:lnRef>
          <a:fillRef idx="3">
            <a:schemeClr val="accent2"/>
          </a:fillRef>
          <a:effectRef idx="2">
            <a:schemeClr val="accent2"/>
          </a:effectRef>
          <a:fontRef idx="minor">
            <a:schemeClr val="lt1"/>
          </a:fontRef>
        </p:style>
        <p:txBody>
          <a:bodyPr wrap="none" anchor="ctr"/>
          <a:lstStyle/>
          <a:p>
            <a:pPr algn="ctr"/>
            <a:endParaRPr lang="en-US" sz="1800" b="1">
              <a:solidFill>
                <a:schemeClr val="bg2"/>
              </a:solidFill>
              <a:latin typeface="+mj-lt"/>
            </a:endParaRPr>
          </a:p>
        </p:txBody>
      </p:sp>
      <p:sp>
        <p:nvSpPr>
          <p:cNvPr id="36" name="Oval 10"/>
          <p:cNvSpPr>
            <a:spLocks noChangeArrowheads="1"/>
          </p:cNvSpPr>
          <p:nvPr/>
        </p:nvSpPr>
        <p:spPr bwMode="auto">
          <a:xfrm>
            <a:off x="1325563" y="1459383"/>
            <a:ext cx="731837" cy="731837"/>
          </a:xfrm>
          <a:prstGeom prst="ellipse">
            <a:avLst/>
          </a:prstGeom>
          <a:gradFill rotWithShape="1">
            <a:gsLst>
              <a:gs pos="0">
                <a:srgbClr val="F8F8F8"/>
              </a:gs>
              <a:gs pos="100000">
                <a:srgbClr val="C0C0C0"/>
              </a:gs>
            </a:gsLst>
            <a:path path="shape">
              <a:fillToRect l="50000" t="50000" r="50000" b="50000"/>
            </a:path>
          </a:gradFill>
          <a:ln w="25400">
            <a:solidFill>
              <a:srgbClr val="C0C0C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1800" b="1">
              <a:solidFill>
                <a:schemeClr val="bg2"/>
              </a:solidFill>
              <a:latin typeface="+mj-lt"/>
            </a:endParaRPr>
          </a:p>
        </p:txBody>
      </p:sp>
      <p:sp>
        <p:nvSpPr>
          <p:cNvPr id="37" name="Rectangle 11"/>
          <p:cNvSpPr>
            <a:spLocks noChangeArrowheads="1"/>
          </p:cNvSpPr>
          <p:nvPr/>
        </p:nvSpPr>
        <p:spPr bwMode="auto">
          <a:xfrm>
            <a:off x="4525963" y="3469158"/>
            <a:ext cx="731837" cy="731837"/>
          </a:xfrm>
          <a:prstGeom prst="rect">
            <a:avLst/>
          </a:prstGeom>
          <a:gradFill rotWithShape="1">
            <a:gsLst>
              <a:gs pos="0">
                <a:schemeClr val="bg1"/>
              </a:gs>
              <a:gs pos="100000">
                <a:srgbClr val="C0C0C0"/>
              </a:gs>
            </a:gsLst>
            <a:path path="shape">
              <a:fillToRect l="50000" t="50000" r="50000" b="50000"/>
            </a:path>
          </a:gradFill>
          <a:ln w="25400">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solidFill>
                <a:schemeClr val="bg2"/>
              </a:solidFill>
              <a:latin typeface="+mj-lt"/>
            </a:endParaRPr>
          </a:p>
        </p:txBody>
      </p:sp>
      <p:cxnSp>
        <p:nvCxnSpPr>
          <p:cNvPr id="38" name="AutoShape 12"/>
          <p:cNvCxnSpPr>
            <a:cxnSpLocks noChangeShapeType="1"/>
            <a:stCxn id="32" idx="3"/>
            <a:endCxn id="31" idx="2"/>
          </p:cNvCxnSpPr>
          <p:nvPr/>
        </p:nvCxnSpPr>
        <p:spPr bwMode="auto">
          <a:xfrm>
            <a:off x="2709863" y="5847233"/>
            <a:ext cx="523875" cy="0"/>
          </a:xfrm>
          <a:prstGeom prst="straightConnector1">
            <a:avLst/>
          </a:prstGeom>
          <a:noFill/>
          <a:ln w="25400">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AutoShape 13"/>
          <p:cNvCxnSpPr>
            <a:cxnSpLocks noChangeShapeType="1"/>
            <a:stCxn id="34" idx="6"/>
            <a:endCxn id="37" idx="1"/>
          </p:cNvCxnSpPr>
          <p:nvPr/>
        </p:nvCxnSpPr>
        <p:spPr bwMode="auto">
          <a:xfrm>
            <a:off x="3990975" y="3835870"/>
            <a:ext cx="522288" cy="0"/>
          </a:xfrm>
          <a:prstGeom prst="straightConnector1">
            <a:avLst/>
          </a:prstGeom>
          <a:noFill/>
          <a:ln w="25400">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0" name="AutoShape 14"/>
          <p:cNvCxnSpPr>
            <a:cxnSpLocks noChangeShapeType="1"/>
            <a:stCxn id="36" idx="6"/>
            <a:endCxn id="51" idx="1"/>
          </p:cNvCxnSpPr>
          <p:nvPr/>
        </p:nvCxnSpPr>
        <p:spPr bwMode="auto">
          <a:xfrm flipV="1">
            <a:off x="2070100" y="1824508"/>
            <a:ext cx="523875" cy="1587"/>
          </a:xfrm>
          <a:prstGeom prst="straightConnector1">
            <a:avLst/>
          </a:prstGeom>
          <a:noFill/>
          <a:ln w="25400">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1" name="Line 15"/>
          <p:cNvSpPr>
            <a:spLocks noChangeShapeType="1"/>
          </p:cNvSpPr>
          <p:nvPr/>
        </p:nvSpPr>
        <p:spPr bwMode="auto">
          <a:xfrm>
            <a:off x="2332038" y="2829395"/>
            <a:ext cx="1279525" cy="0"/>
          </a:xfrm>
          <a:prstGeom prst="line">
            <a:avLst/>
          </a:prstGeom>
          <a:noFill/>
          <a:ln w="25400">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sz="1800">
              <a:solidFill>
                <a:schemeClr val="bg2"/>
              </a:solidFill>
              <a:latin typeface="+mj-lt"/>
            </a:endParaRPr>
          </a:p>
        </p:txBody>
      </p:sp>
      <p:sp>
        <p:nvSpPr>
          <p:cNvPr id="42" name="Line 16"/>
          <p:cNvSpPr>
            <a:spLocks noChangeShapeType="1"/>
          </p:cNvSpPr>
          <p:nvPr/>
        </p:nvSpPr>
        <p:spPr bwMode="auto">
          <a:xfrm>
            <a:off x="3611563" y="4840758"/>
            <a:ext cx="1279525" cy="0"/>
          </a:xfrm>
          <a:prstGeom prst="line">
            <a:avLst/>
          </a:prstGeom>
          <a:noFill/>
          <a:ln w="25400">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sz="1800">
              <a:solidFill>
                <a:schemeClr val="bg2"/>
              </a:solidFill>
              <a:latin typeface="+mj-lt"/>
            </a:endParaRPr>
          </a:p>
        </p:txBody>
      </p:sp>
      <p:cxnSp>
        <p:nvCxnSpPr>
          <p:cNvPr id="43" name="AutoShape 17"/>
          <p:cNvCxnSpPr>
            <a:cxnSpLocks noChangeShapeType="1"/>
            <a:stCxn id="41" idx="0"/>
            <a:endCxn id="33" idx="0"/>
          </p:cNvCxnSpPr>
          <p:nvPr/>
        </p:nvCxnSpPr>
        <p:spPr bwMode="auto">
          <a:xfrm>
            <a:off x="2332038" y="2816695"/>
            <a:ext cx="0" cy="639763"/>
          </a:xfrm>
          <a:prstGeom prst="straightConnector1">
            <a:avLst/>
          </a:prstGeom>
          <a:noFill/>
          <a:ln w="25400">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4" name="AutoShape 18"/>
          <p:cNvCxnSpPr>
            <a:cxnSpLocks noChangeShapeType="1"/>
            <a:stCxn id="41" idx="1"/>
            <a:endCxn id="34" idx="0"/>
          </p:cNvCxnSpPr>
          <p:nvPr/>
        </p:nvCxnSpPr>
        <p:spPr bwMode="auto">
          <a:xfrm>
            <a:off x="3611563" y="2842095"/>
            <a:ext cx="1587" cy="614363"/>
          </a:xfrm>
          <a:prstGeom prst="straightConnector1">
            <a:avLst/>
          </a:prstGeom>
          <a:noFill/>
          <a:ln w="25400">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5" name="AutoShape 19"/>
          <p:cNvCxnSpPr>
            <a:cxnSpLocks noChangeShapeType="1"/>
            <a:stCxn id="42" idx="0"/>
            <a:endCxn id="31" idx="0"/>
          </p:cNvCxnSpPr>
          <p:nvPr/>
        </p:nvCxnSpPr>
        <p:spPr bwMode="auto">
          <a:xfrm>
            <a:off x="3611563" y="4828058"/>
            <a:ext cx="1587" cy="639762"/>
          </a:xfrm>
          <a:prstGeom prst="straightConnector1">
            <a:avLst/>
          </a:prstGeom>
          <a:noFill/>
          <a:ln w="25400">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6" name="AutoShape 20"/>
          <p:cNvCxnSpPr>
            <a:cxnSpLocks noChangeShapeType="1"/>
            <a:stCxn id="42" idx="1"/>
            <a:endCxn id="35" idx="0"/>
          </p:cNvCxnSpPr>
          <p:nvPr/>
        </p:nvCxnSpPr>
        <p:spPr bwMode="auto">
          <a:xfrm>
            <a:off x="4891088" y="4853458"/>
            <a:ext cx="1587" cy="614362"/>
          </a:xfrm>
          <a:prstGeom prst="straightConnector1">
            <a:avLst/>
          </a:prstGeom>
          <a:noFill/>
          <a:ln w="25400">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7" name="Line 21"/>
          <p:cNvSpPr>
            <a:spLocks noChangeShapeType="1"/>
          </p:cNvSpPr>
          <p:nvPr/>
        </p:nvSpPr>
        <p:spPr bwMode="auto">
          <a:xfrm>
            <a:off x="4273550" y="3834283"/>
            <a:ext cx="0" cy="1004887"/>
          </a:xfrm>
          <a:prstGeom prst="line">
            <a:avLst/>
          </a:prstGeom>
          <a:noFill/>
          <a:ln w="25400">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sz="1800">
              <a:solidFill>
                <a:schemeClr val="bg2"/>
              </a:solidFill>
              <a:latin typeface="+mj-lt"/>
            </a:endParaRPr>
          </a:p>
        </p:txBody>
      </p:sp>
      <p:sp>
        <p:nvSpPr>
          <p:cNvPr id="48" name="Line 22"/>
          <p:cNvSpPr>
            <a:spLocks noChangeShapeType="1"/>
          </p:cNvSpPr>
          <p:nvPr/>
        </p:nvSpPr>
        <p:spPr bwMode="auto">
          <a:xfrm>
            <a:off x="2330450" y="1822920"/>
            <a:ext cx="0" cy="1004888"/>
          </a:xfrm>
          <a:prstGeom prst="line">
            <a:avLst/>
          </a:prstGeom>
          <a:noFill/>
          <a:ln w="25400">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sz="1800">
              <a:solidFill>
                <a:schemeClr val="bg2"/>
              </a:solidFill>
              <a:latin typeface="+mj-lt"/>
            </a:endParaRPr>
          </a:p>
        </p:txBody>
      </p:sp>
      <p:sp>
        <p:nvSpPr>
          <p:cNvPr id="49" name="Line 23"/>
          <p:cNvSpPr>
            <a:spLocks noChangeShapeType="1"/>
          </p:cNvSpPr>
          <p:nvPr/>
        </p:nvSpPr>
        <p:spPr bwMode="auto">
          <a:xfrm flipH="1">
            <a:off x="1235075" y="1365720"/>
            <a:ext cx="914400" cy="914400"/>
          </a:xfrm>
          <a:prstGeom prst="line">
            <a:avLst/>
          </a:prstGeom>
          <a:noFill/>
          <a:ln w="25400">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sz="1800">
              <a:solidFill>
                <a:schemeClr val="bg2"/>
              </a:solidFill>
              <a:latin typeface="+mj-lt"/>
            </a:endParaRPr>
          </a:p>
        </p:txBody>
      </p:sp>
      <p:sp>
        <p:nvSpPr>
          <p:cNvPr id="50" name="Line 24"/>
          <p:cNvSpPr>
            <a:spLocks noChangeShapeType="1"/>
          </p:cNvSpPr>
          <p:nvPr/>
        </p:nvSpPr>
        <p:spPr bwMode="auto">
          <a:xfrm flipH="1">
            <a:off x="4433888" y="3377083"/>
            <a:ext cx="914400" cy="914400"/>
          </a:xfrm>
          <a:prstGeom prst="line">
            <a:avLst/>
          </a:prstGeom>
          <a:noFill/>
          <a:ln w="25400">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sz="1800">
              <a:solidFill>
                <a:schemeClr val="bg2"/>
              </a:solidFill>
              <a:latin typeface="+mj-lt"/>
            </a:endParaRPr>
          </a:p>
        </p:txBody>
      </p:sp>
      <p:sp>
        <p:nvSpPr>
          <p:cNvPr id="51" name="Rectangle 25"/>
          <p:cNvSpPr>
            <a:spLocks noChangeArrowheads="1"/>
          </p:cNvSpPr>
          <p:nvPr/>
        </p:nvSpPr>
        <p:spPr bwMode="auto">
          <a:xfrm>
            <a:off x="2606675" y="1457795"/>
            <a:ext cx="719138" cy="731838"/>
          </a:xfrm>
          <a:prstGeom prst="rect">
            <a:avLst/>
          </a:prstGeom>
          <a:gradFill rotWithShape="1">
            <a:gsLst>
              <a:gs pos="0">
                <a:srgbClr val="F8F8F8"/>
              </a:gs>
              <a:gs pos="100000">
                <a:srgbClr val="C0C0C0"/>
              </a:gs>
            </a:gsLst>
            <a:path path="shape">
              <a:fillToRect l="50000" t="50000" r="50000" b="50000"/>
            </a:path>
          </a:gradFill>
          <a:ln w="25400">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solidFill>
                <a:schemeClr val="bg2"/>
              </a:solidFill>
              <a:latin typeface="+mj-lt"/>
            </a:endParaRPr>
          </a:p>
        </p:txBody>
      </p:sp>
      <p:sp>
        <p:nvSpPr>
          <p:cNvPr id="52" name="Line 26"/>
          <p:cNvSpPr>
            <a:spLocks noChangeShapeType="1"/>
          </p:cNvSpPr>
          <p:nvPr/>
        </p:nvSpPr>
        <p:spPr bwMode="auto">
          <a:xfrm flipH="1">
            <a:off x="2514600" y="1365720"/>
            <a:ext cx="914400" cy="914400"/>
          </a:xfrm>
          <a:prstGeom prst="line">
            <a:avLst/>
          </a:prstGeom>
          <a:noFill/>
          <a:ln w="25400">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sz="1800">
              <a:solidFill>
                <a:schemeClr val="bg2"/>
              </a:solidFill>
              <a:latin typeface="+mj-lt"/>
            </a:endParaRPr>
          </a:p>
        </p:txBody>
      </p:sp>
      <p:sp>
        <p:nvSpPr>
          <p:cNvPr id="53" name="Line 27"/>
          <p:cNvSpPr>
            <a:spLocks noChangeShapeType="1"/>
          </p:cNvSpPr>
          <p:nvPr/>
        </p:nvSpPr>
        <p:spPr bwMode="auto">
          <a:xfrm>
            <a:off x="1050925" y="2826220"/>
            <a:ext cx="1279525" cy="0"/>
          </a:xfrm>
          <a:prstGeom prst="line">
            <a:avLst/>
          </a:prstGeom>
          <a:noFill/>
          <a:ln w="25400">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sz="1800">
              <a:solidFill>
                <a:schemeClr val="bg2"/>
              </a:solidFill>
              <a:latin typeface="+mj-lt"/>
            </a:endParaRPr>
          </a:p>
        </p:txBody>
      </p:sp>
      <p:cxnSp>
        <p:nvCxnSpPr>
          <p:cNvPr id="54" name="AutoShape 28"/>
          <p:cNvCxnSpPr>
            <a:cxnSpLocks noChangeShapeType="1"/>
            <a:stCxn id="53" idx="0"/>
            <a:endCxn id="56" idx="0"/>
          </p:cNvCxnSpPr>
          <p:nvPr/>
        </p:nvCxnSpPr>
        <p:spPr bwMode="auto">
          <a:xfrm>
            <a:off x="1050925" y="2813520"/>
            <a:ext cx="0" cy="638175"/>
          </a:xfrm>
          <a:prstGeom prst="straightConnector1">
            <a:avLst/>
          </a:prstGeom>
          <a:noFill/>
          <a:ln w="25400">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5" name="AutoShape 29"/>
          <p:cNvCxnSpPr>
            <a:cxnSpLocks noChangeShapeType="1"/>
            <a:stCxn id="53" idx="1"/>
            <a:endCxn id="33" idx="0"/>
          </p:cNvCxnSpPr>
          <p:nvPr/>
        </p:nvCxnSpPr>
        <p:spPr bwMode="auto">
          <a:xfrm>
            <a:off x="2330450" y="2838920"/>
            <a:ext cx="1588" cy="617538"/>
          </a:xfrm>
          <a:prstGeom prst="straightConnector1">
            <a:avLst/>
          </a:prstGeom>
          <a:noFill/>
          <a:ln w="25400">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6" name="Rectangle 30"/>
          <p:cNvSpPr>
            <a:spLocks noChangeArrowheads="1"/>
          </p:cNvSpPr>
          <p:nvPr/>
        </p:nvSpPr>
        <p:spPr bwMode="auto">
          <a:xfrm>
            <a:off x="684213" y="3464395"/>
            <a:ext cx="731837" cy="731838"/>
          </a:xfrm>
          <a:prstGeom prst="rect">
            <a:avLst/>
          </a:prstGeom>
          <a:gradFill rotWithShape="1">
            <a:gsLst>
              <a:gs pos="0">
                <a:schemeClr val="bg1"/>
              </a:gs>
              <a:gs pos="100000">
                <a:srgbClr val="C0C0C0"/>
              </a:gs>
            </a:gsLst>
            <a:path path="shape">
              <a:fillToRect l="50000" t="50000" r="50000" b="50000"/>
            </a:path>
          </a:gradFill>
          <a:ln w="25400">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solidFill>
                <a:schemeClr val="bg2"/>
              </a:solidFill>
              <a:latin typeface="+mj-lt"/>
            </a:endParaRPr>
          </a:p>
        </p:txBody>
      </p:sp>
      <p:sp>
        <p:nvSpPr>
          <p:cNvPr id="57" name="Line 31"/>
          <p:cNvSpPr>
            <a:spLocks noChangeShapeType="1"/>
          </p:cNvSpPr>
          <p:nvPr/>
        </p:nvSpPr>
        <p:spPr bwMode="auto">
          <a:xfrm flipH="1">
            <a:off x="593725" y="3372320"/>
            <a:ext cx="914400" cy="914400"/>
          </a:xfrm>
          <a:prstGeom prst="line">
            <a:avLst/>
          </a:prstGeom>
          <a:noFill/>
          <a:ln w="25400">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sz="1800">
              <a:solidFill>
                <a:schemeClr val="bg2"/>
              </a:solidFill>
              <a:latin typeface="+mj-lt"/>
            </a:endParaRPr>
          </a:p>
        </p:txBody>
      </p:sp>
      <p:sp>
        <p:nvSpPr>
          <p:cNvPr id="58" name="Text Box 32"/>
          <p:cNvSpPr txBox="1">
            <a:spLocks noChangeArrowheads="1"/>
          </p:cNvSpPr>
          <p:nvPr/>
        </p:nvSpPr>
        <p:spPr bwMode="auto">
          <a:xfrm>
            <a:off x="3789363" y="2280120"/>
            <a:ext cx="3198812" cy="641350"/>
          </a:xfrm>
          <a:prstGeom prst="rect">
            <a:avLst/>
          </a:prstGeom>
          <a:noFill/>
          <a:ln>
            <a:noFill/>
          </a:ln>
          <a:effectLst/>
          <a:extLst>
            <a:ext uri="{909E8E84-426E-40DD-AFC4-6F175D3DCCD1}">
              <a14:hiddenFill xmlns:a14="http://schemas.microsoft.com/office/drawing/2010/main">
                <a:solidFill>
                  <a:srgbClr val="119DF9"/>
                </a:solidFill>
              </a14:hiddenFill>
            </a:ext>
            <a:ext uri="{91240B29-F687-4F45-9708-019B960494DF}">
              <a14:hiddenLine xmlns:a14="http://schemas.microsoft.com/office/drawing/2010/main" w="9525">
                <a:solidFill>
                  <a:srgbClr val="FFFFFF"/>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lgn="ctr" eaLnBrk="1" hangingPunct="1"/>
            <a:r>
              <a:rPr lang="en-US" sz="1800">
                <a:solidFill>
                  <a:schemeClr val="bg2"/>
                </a:solidFill>
                <a:latin typeface="+mj-lt"/>
              </a:rPr>
              <a:t>Nonagenarian siblings (</a:t>
            </a:r>
            <a:r>
              <a:rPr lang="en-US" sz="1800" i="1">
                <a:solidFill>
                  <a:schemeClr val="bg2"/>
                </a:solidFill>
                <a:latin typeface="+mj-lt"/>
              </a:rPr>
              <a:t>n </a:t>
            </a:r>
            <a:r>
              <a:rPr lang="en-US" sz="1800">
                <a:solidFill>
                  <a:schemeClr val="bg2"/>
                </a:solidFill>
                <a:latin typeface="+mj-lt"/>
              </a:rPr>
              <a:t>= 944)</a:t>
            </a:r>
          </a:p>
          <a:p>
            <a:pPr algn="ctr" eaLnBrk="1" hangingPunct="1"/>
            <a:r>
              <a:rPr lang="en-US" sz="1800">
                <a:solidFill>
                  <a:schemeClr val="bg2"/>
                </a:solidFill>
                <a:latin typeface="+mj-lt"/>
              </a:rPr>
              <a:t>94 years (89-104)</a:t>
            </a:r>
          </a:p>
        </p:txBody>
      </p:sp>
      <p:cxnSp>
        <p:nvCxnSpPr>
          <p:cNvPr id="59" name="AutoShape 33"/>
          <p:cNvCxnSpPr>
            <a:cxnSpLocks noChangeShapeType="1"/>
            <a:stCxn id="58" idx="2"/>
            <a:endCxn id="34" idx="7"/>
          </p:cNvCxnSpPr>
          <p:nvPr/>
        </p:nvCxnSpPr>
        <p:spPr bwMode="auto">
          <a:xfrm flipH="1">
            <a:off x="3870325" y="2921470"/>
            <a:ext cx="1519238" cy="642938"/>
          </a:xfrm>
          <a:prstGeom prst="straightConnector1">
            <a:avLst/>
          </a:prstGeom>
          <a:noFill/>
          <a:ln w="19050">
            <a:solidFill>
              <a:schemeClr val="bg2"/>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0" name="AutoShape 34"/>
          <p:cNvCxnSpPr>
            <a:cxnSpLocks noChangeShapeType="1"/>
            <a:stCxn id="58" idx="2"/>
            <a:endCxn id="33" idx="7"/>
          </p:cNvCxnSpPr>
          <p:nvPr/>
        </p:nvCxnSpPr>
        <p:spPr bwMode="auto">
          <a:xfrm flipH="1">
            <a:off x="2589213" y="2921470"/>
            <a:ext cx="2800350" cy="642938"/>
          </a:xfrm>
          <a:prstGeom prst="straightConnector1">
            <a:avLst/>
          </a:prstGeom>
          <a:noFill/>
          <a:ln w="19050">
            <a:solidFill>
              <a:schemeClr val="bg2"/>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1" name="Text Box 35"/>
          <p:cNvSpPr txBox="1">
            <a:spLocks noChangeArrowheads="1"/>
          </p:cNvSpPr>
          <p:nvPr/>
        </p:nvSpPr>
        <p:spPr bwMode="auto">
          <a:xfrm>
            <a:off x="136525" y="4442295"/>
            <a:ext cx="3198813" cy="639763"/>
          </a:xfrm>
          <a:prstGeom prst="rect">
            <a:avLst/>
          </a:prstGeom>
          <a:noFill/>
          <a:ln>
            <a:noFill/>
          </a:ln>
          <a:effectLst/>
          <a:extLst>
            <a:ext uri="{909E8E84-426E-40DD-AFC4-6F175D3DCCD1}">
              <a14:hiddenFill xmlns:a14="http://schemas.microsoft.com/office/drawing/2010/main">
                <a:solidFill>
                  <a:srgbClr val="119DF9"/>
                </a:solidFill>
              </a14:hiddenFill>
            </a:ext>
            <a:ext uri="{91240B29-F687-4F45-9708-019B960494DF}">
              <a14:hiddenLine xmlns:a14="http://schemas.microsoft.com/office/drawing/2010/main" w="9525">
                <a:solidFill>
                  <a:srgbClr val="FFFFFF"/>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lgn="ctr" eaLnBrk="1" hangingPunct="1"/>
            <a:r>
              <a:rPr lang="en-US" sz="1800">
                <a:solidFill>
                  <a:schemeClr val="bg2"/>
                </a:solidFill>
                <a:latin typeface="+mj-lt"/>
              </a:rPr>
              <a:t>Controls (partners) (</a:t>
            </a:r>
            <a:r>
              <a:rPr lang="en-US" sz="1800" i="1">
                <a:solidFill>
                  <a:schemeClr val="bg2"/>
                </a:solidFill>
                <a:latin typeface="+mj-lt"/>
              </a:rPr>
              <a:t>n</a:t>
            </a:r>
            <a:r>
              <a:rPr lang="en-US" sz="1800">
                <a:solidFill>
                  <a:schemeClr val="bg2"/>
                </a:solidFill>
                <a:latin typeface="+mj-lt"/>
              </a:rPr>
              <a:t> = 744) </a:t>
            </a:r>
          </a:p>
          <a:p>
            <a:pPr algn="ctr" eaLnBrk="1" hangingPunct="1"/>
            <a:r>
              <a:rPr lang="en-US" sz="1800">
                <a:solidFill>
                  <a:schemeClr val="bg2"/>
                </a:solidFill>
                <a:latin typeface="+mj-lt"/>
              </a:rPr>
              <a:t>60 years (36-79)</a:t>
            </a:r>
          </a:p>
        </p:txBody>
      </p:sp>
      <p:cxnSp>
        <p:nvCxnSpPr>
          <p:cNvPr id="62" name="AutoShape 36"/>
          <p:cNvCxnSpPr>
            <a:cxnSpLocks noChangeShapeType="1"/>
            <a:stCxn id="61" idx="2"/>
            <a:endCxn id="32" idx="0"/>
          </p:cNvCxnSpPr>
          <p:nvPr/>
        </p:nvCxnSpPr>
        <p:spPr bwMode="auto">
          <a:xfrm>
            <a:off x="1736725" y="5082058"/>
            <a:ext cx="595313" cy="385762"/>
          </a:xfrm>
          <a:prstGeom prst="straightConnector1">
            <a:avLst/>
          </a:prstGeom>
          <a:noFill/>
          <a:ln w="19050">
            <a:solidFill>
              <a:schemeClr val="bg2"/>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3" name="Text Box 37"/>
          <p:cNvSpPr txBox="1">
            <a:spLocks noChangeArrowheads="1"/>
          </p:cNvSpPr>
          <p:nvPr/>
        </p:nvSpPr>
        <p:spPr bwMode="auto">
          <a:xfrm>
            <a:off x="5334000" y="4442295"/>
            <a:ext cx="2286000" cy="639763"/>
          </a:xfrm>
          <a:prstGeom prst="rect">
            <a:avLst/>
          </a:prstGeom>
          <a:noFill/>
          <a:ln>
            <a:noFill/>
          </a:ln>
          <a:effectLst/>
          <a:extLst>
            <a:ext uri="{909E8E84-426E-40DD-AFC4-6F175D3DCCD1}">
              <a14:hiddenFill xmlns:a14="http://schemas.microsoft.com/office/drawing/2010/main">
                <a:solidFill>
                  <a:srgbClr val="119DF9"/>
                </a:solidFill>
              </a14:hiddenFill>
            </a:ext>
            <a:ext uri="{91240B29-F687-4F45-9708-019B960494DF}">
              <a14:hiddenLine xmlns:a14="http://schemas.microsoft.com/office/drawing/2010/main" w="9525">
                <a:solidFill>
                  <a:srgbClr val="FFFFFF"/>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lgn="ctr" eaLnBrk="1" hangingPunct="1"/>
            <a:r>
              <a:rPr lang="en-US" sz="1800">
                <a:solidFill>
                  <a:schemeClr val="bg2"/>
                </a:solidFill>
                <a:latin typeface="+mj-lt"/>
              </a:rPr>
              <a:t>Offspring (</a:t>
            </a:r>
            <a:r>
              <a:rPr lang="en-US" sz="1800" i="1">
                <a:solidFill>
                  <a:schemeClr val="bg2"/>
                </a:solidFill>
                <a:latin typeface="+mj-lt"/>
              </a:rPr>
              <a:t>n</a:t>
            </a:r>
            <a:r>
              <a:rPr lang="en-US" sz="1800">
                <a:solidFill>
                  <a:schemeClr val="bg2"/>
                </a:solidFill>
                <a:latin typeface="+mj-lt"/>
              </a:rPr>
              <a:t> = 1671) </a:t>
            </a:r>
          </a:p>
          <a:p>
            <a:pPr algn="ctr" eaLnBrk="1" hangingPunct="1"/>
            <a:r>
              <a:rPr lang="en-US" sz="1800">
                <a:solidFill>
                  <a:schemeClr val="bg2"/>
                </a:solidFill>
                <a:latin typeface="+mj-lt"/>
              </a:rPr>
              <a:t>61 years (39-81)</a:t>
            </a:r>
          </a:p>
        </p:txBody>
      </p:sp>
      <p:cxnSp>
        <p:nvCxnSpPr>
          <p:cNvPr id="64" name="AutoShape 38"/>
          <p:cNvCxnSpPr>
            <a:cxnSpLocks noChangeShapeType="1"/>
            <a:endCxn id="31" idx="7"/>
          </p:cNvCxnSpPr>
          <p:nvPr/>
        </p:nvCxnSpPr>
        <p:spPr bwMode="auto">
          <a:xfrm flipH="1">
            <a:off x="3870325" y="5099520"/>
            <a:ext cx="2606675" cy="476250"/>
          </a:xfrm>
          <a:prstGeom prst="straightConnector1">
            <a:avLst/>
          </a:prstGeom>
          <a:noFill/>
          <a:ln w="19050">
            <a:solidFill>
              <a:schemeClr val="bg2"/>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5" name="AutoShape 39"/>
          <p:cNvCxnSpPr>
            <a:cxnSpLocks noChangeShapeType="1"/>
            <a:endCxn id="35" idx="7"/>
          </p:cNvCxnSpPr>
          <p:nvPr/>
        </p:nvCxnSpPr>
        <p:spPr bwMode="auto">
          <a:xfrm flipH="1">
            <a:off x="5149850" y="5099520"/>
            <a:ext cx="1327150" cy="476250"/>
          </a:xfrm>
          <a:prstGeom prst="straightConnector1">
            <a:avLst/>
          </a:prstGeom>
          <a:noFill/>
          <a:ln w="19050">
            <a:solidFill>
              <a:schemeClr val="bg2"/>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66" name="Picture 4" descr="picture"/>
          <p:cNvPicPr>
            <a:picLocks noChangeAspect="1" noChangeArrowheads="1"/>
          </p:cNvPicPr>
          <p:nvPr/>
        </p:nvPicPr>
        <p:blipFill>
          <a:blip r:embed="rId2">
            <a:extLst>
              <a:ext uri="{28A0092B-C50C-407E-A947-70E740481C1C}">
                <a14:useLocalDpi xmlns:a14="http://schemas.microsoft.com/office/drawing/2010/main" val="0"/>
              </a:ext>
            </a:extLst>
          </a:blip>
          <a:srcRect b="31482"/>
          <a:stretch>
            <a:fillRect/>
          </a:stretch>
        </p:blipFill>
        <p:spPr bwMode="auto">
          <a:xfrm>
            <a:off x="6244455" y="870307"/>
            <a:ext cx="2891692" cy="14860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8" name="Rectangle 5"/>
          <p:cNvSpPr>
            <a:spLocks noChangeArrowheads="1"/>
          </p:cNvSpPr>
          <p:nvPr/>
        </p:nvSpPr>
        <p:spPr bwMode="auto">
          <a:xfrm>
            <a:off x="39075" y="6553200"/>
            <a:ext cx="2030364"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nl-NL" sz="1400" dirty="0">
                <a:latin typeface="+mj-lt"/>
              </a:rPr>
              <a:t>Schoenmaker </a:t>
            </a:r>
            <a:r>
              <a:rPr lang="nl-NL" sz="1400" i="1" dirty="0">
                <a:latin typeface="+mj-lt"/>
              </a:rPr>
              <a:t>EJHG</a:t>
            </a:r>
            <a:r>
              <a:rPr lang="nl-NL" sz="1400" dirty="0">
                <a:latin typeface="+mj-lt"/>
              </a:rPr>
              <a:t> 2006 </a:t>
            </a:r>
            <a:endParaRPr lang="en-US" sz="1400" dirty="0">
              <a:latin typeface="+mj-lt"/>
            </a:endParaRPr>
          </a:p>
        </p:txBody>
      </p:sp>
    </p:spTree>
    <p:extLst>
      <p:ext uri="{BB962C8B-B14F-4D97-AF65-F5344CB8AC3E}">
        <p14:creationId xmlns:p14="http://schemas.microsoft.com/office/powerpoint/2010/main" val="5861101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p:cNvSpPr>
            <a:spLocks noGrp="1"/>
          </p:cNvSpPr>
          <p:nvPr>
            <p:ph idx="1"/>
          </p:nvPr>
        </p:nvSpPr>
        <p:spPr/>
        <p:txBody>
          <a:bodyPr/>
          <a:lstStyle/>
          <a:p>
            <a:pPr marL="457200" indent="-457200">
              <a:buFont typeface="+mj-lt"/>
              <a:buAutoNum type="arabicParenR"/>
            </a:pPr>
            <a:r>
              <a:rPr lang="en-US" dirty="0"/>
              <a:t>Data exploration</a:t>
            </a:r>
          </a:p>
          <a:p>
            <a:pPr marL="457200" indent="-457200">
              <a:buFont typeface="+mj-lt"/>
              <a:buAutoNum type="arabicParenR"/>
            </a:pPr>
            <a:r>
              <a:rPr lang="en-US" dirty="0"/>
              <a:t>Quality Control</a:t>
            </a:r>
          </a:p>
          <a:p>
            <a:pPr marL="457200" indent="-457200">
              <a:buFont typeface="+mj-lt"/>
              <a:buAutoNum type="arabicParenR"/>
            </a:pPr>
            <a:r>
              <a:rPr lang="en-US" dirty="0"/>
              <a:t>Data transformation</a:t>
            </a:r>
          </a:p>
          <a:p>
            <a:pPr marL="457200" indent="-457200">
              <a:buFont typeface="+mj-lt"/>
              <a:buAutoNum type="arabicParenR"/>
            </a:pPr>
            <a:r>
              <a:rPr lang="en-US" dirty="0"/>
              <a:t>Analysis</a:t>
            </a:r>
          </a:p>
          <a:p>
            <a:pPr marL="457200" indent="-457200">
              <a:buFont typeface="+mj-lt"/>
              <a:buAutoNum type="arabicParenR"/>
            </a:pPr>
            <a:r>
              <a:rPr lang="en-US" dirty="0"/>
              <a:t>Interpretation</a:t>
            </a:r>
            <a:endParaRPr lang="en-GB" dirty="0"/>
          </a:p>
          <a:p>
            <a:endParaRPr lang="en-GB" dirty="0"/>
          </a:p>
        </p:txBody>
      </p:sp>
      <p:sp>
        <p:nvSpPr>
          <p:cNvPr id="8" name="Title 7"/>
          <p:cNvSpPr>
            <a:spLocks noGrp="1"/>
          </p:cNvSpPr>
          <p:nvPr>
            <p:ph type="title"/>
          </p:nvPr>
        </p:nvSpPr>
        <p:spPr/>
        <p:txBody>
          <a:bodyPr/>
          <a:lstStyle/>
          <a:p>
            <a:r>
              <a:rPr lang="en-US" dirty="0"/>
              <a:t>Practical in R =&gt; Erik van den Akker</a:t>
            </a:r>
            <a:endParaRPr lang="en-GB" dirty="0"/>
          </a:p>
        </p:txBody>
      </p:sp>
      <p:sp>
        <p:nvSpPr>
          <p:cNvPr id="3" name="Date Placeholder 2"/>
          <p:cNvSpPr>
            <a:spLocks noGrp="1"/>
          </p:cNvSpPr>
          <p:nvPr>
            <p:ph type="dt" sz="half" idx="2"/>
          </p:nvPr>
        </p:nvSpPr>
        <p:spPr/>
        <p:txBody>
          <a:bodyPr/>
          <a:lstStyle/>
          <a:p>
            <a:endParaRPr lang="en-GB" dirty="0"/>
          </a:p>
        </p:txBody>
      </p:sp>
      <p:sp>
        <p:nvSpPr>
          <p:cNvPr id="5" name="Slide Number Placeholder 4"/>
          <p:cNvSpPr>
            <a:spLocks noGrp="1"/>
          </p:cNvSpPr>
          <p:nvPr>
            <p:ph type="sldNum" sz="quarter" idx="4"/>
          </p:nvPr>
        </p:nvSpPr>
        <p:spPr/>
        <p:txBody>
          <a:bodyPr/>
          <a:lstStyle/>
          <a:p>
            <a:endParaRPr lang="en-GB" dirty="0"/>
          </a:p>
        </p:txBody>
      </p:sp>
      <p:sp>
        <p:nvSpPr>
          <p:cNvPr id="4" name="Footer Placeholder 3"/>
          <p:cNvSpPr>
            <a:spLocks noGrp="1"/>
          </p:cNvSpPr>
          <p:nvPr>
            <p:ph type="ftr" sz="quarter" idx="3"/>
          </p:nvPr>
        </p:nvSpPr>
        <p:spPr/>
        <p:txBody>
          <a:bodyPr/>
          <a:lstStyle/>
          <a:p>
            <a:endParaRPr lang="en-GB" dirty="0"/>
          </a:p>
        </p:txBody>
      </p:sp>
      <p:pic>
        <p:nvPicPr>
          <p:cNvPr id="8194" name="Picture 2" descr="Afbeeldingsresultaat voor computer practical carto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62300" y="2457149"/>
            <a:ext cx="5441950" cy="4010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1145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Different -</a:t>
            </a:r>
            <a:r>
              <a:rPr lang="en-US" dirty="0" err="1"/>
              <a:t>omics</a:t>
            </a:r>
            <a:r>
              <a:rPr lang="en-US" dirty="0"/>
              <a:t> levels</a:t>
            </a:r>
            <a:endParaRPr lang="en-GB" dirty="0"/>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3796180343"/>
              </p:ext>
            </p:extLst>
          </p:nvPr>
        </p:nvGraphicFramePr>
        <p:xfrm>
          <a:off x="566738" y="1144588"/>
          <a:ext cx="8291512" cy="53832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1" name="Picture 6" descr="Gerelateerde afbeeldi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332333" y="5735405"/>
            <a:ext cx="997474" cy="59848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descr="Afbeeldingsresultaat voor rna molecule"/>
          <p:cNvPicPr>
            <a:picLocks noChangeAspect="1" noChangeArrowheads="1"/>
          </p:cNvPicPr>
          <p:nvPr/>
        </p:nvPicPr>
        <p:blipFill rotWithShape="1">
          <a:blip r:embed="rId8">
            <a:extLst>
              <a:ext uri="{28A0092B-C50C-407E-A947-70E740481C1C}">
                <a14:useLocalDpi xmlns:a14="http://schemas.microsoft.com/office/drawing/2010/main" val="0"/>
              </a:ext>
            </a:extLst>
          </a:blip>
          <a:srcRect t="20863" r="16790" b="7222"/>
          <a:stretch/>
        </p:blipFill>
        <p:spPr bwMode="auto">
          <a:xfrm>
            <a:off x="5308843" y="3989437"/>
            <a:ext cx="972651" cy="84062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Afbeeldingsresultaat voor protein molecule"/>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172700" y="3113565"/>
            <a:ext cx="1193730" cy="818759"/>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8" descr="Afbeeldingsresultaat voor metabolite molecul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rot="20901324">
            <a:off x="5130006" y="2282168"/>
            <a:ext cx="969785" cy="717641"/>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Gerelateerde afbeeldi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4987465" y="5014650"/>
            <a:ext cx="1777927" cy="50594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Afbeeldingsresultaat voor diversiteit"/>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111219" y="1394179"/>
            <a:ext cx="1323014" cy="792000"/>
          </a:xfrm>
          <a:prstGeom prst="rect">
            <a:avLst/>
          </a:prstGeom>
          <a:noFill/>
          <a:extLst>
            <a:ext uri="{909E8E84-426E-40DD-AFC4-6F175D3DCCD1}">
              <a14:hiddenFill xmlns:a14="http://schemas.microsoft.com/office/drawing/2010/main">
                <a:solidFill>
                  <a:srgbClr val="FFFFFF"/>
                </a:solidFill>
              </a14:hiddenFill>
            </a:ext>
          </a:extLst>
        </p:spPr>
      </p:pic>
      <p:sp>
        <p:nvSpPr>
          <p:cNvPr id="3" name="Right Arrow 2"/>
          <p:cNvSpPr/>
          <p:nvPr/>
        </p:nvSpPr>
        <p:spPr bwMode="auto">
          <a:xfrm rot="16200000">
            <a:off x="4531602" y="3391853"/>
            <a:ext cx="5011117" cy="855200"/>
          </a:xfrm>
          <a:prstGeom prst="rightArrow">
            <a:avLst/>
          </a:prstGeom>
          <a:gradFill flip="none" rotWithShape="1">
            <a:gsLst>
              <a:gs pos="0">
                <a:schemeClr val="accent2">
                  <a:lumMod val="20000"/>
                  <a:lumOff val="80000"/>
                </a:schemeClr>
              </a:gs>
              <a:gs pos="50000">
                <a:schemeClr val="accent2">
                  <a:lumMod val="40000"/>
                  <a:lumOff val="60000"/>
                </a:schemeClr>
              </a:gs>
              <a:gs pos="100000">
                <a:schemeClr val="accent2">
                  <a:lumMod val="50000"/>
                </a:schemeClr>
              </a:gs>
            </a:gsLst>
            <a:path path="circle">
              <a:fillToRect t="100000" r="100000"/>
            </a:path>
            <a:tileRect l="-100000" b="-100000"/>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2"/>
                </a:solidFill>
                <a:effectLst/>
                <a:latin typeface="+mj-lt"/>
                <a:ea typeface="ＭＳ Ｐゴシック" charset="0"/>
              </a:rPr>
              <a:t>Lifestyle</a:t>
            </a:r>
            <a:endParaRPr kumimoji="0" lang="en-GB" sz="2400" b="0" i="0" u="none" strike="noStrike" cap="none" normalizeH="0" baseline="0" dirty="0">
              <a:ln>
                <a:noFill/>
              </a:ln>
              <a:solidFill>
                <a:schemeClr val="bg2"/>
              </a:solidFill>
              <a:effectLst/>
              <a:latin typeface="+mj-lt"/>
              <a:ea typeface="ＭＳ Ｐゴシック" charset="0"/>
            </a:endParaRPr>
          </a:p>
        </p:txBody>
      </p:sp>
      <p:sp>
        <p:nvSpPr>
          <p:cNvPr id="17" name="Right Arrow 16"/>
          <p:cNvSpPr/>
          <p:nvPr/>
        </p:nvSpPr>
        <p:spPr bwMode="auto">
          <a:xfrm rot="16200000">
            <a:off x="5376464" y="3391853"/>
            <a:ext cx="5011117" cy="855200"/>
          </a:xfrm>
          <a:prstGeom prst="rightArrow">
            <a:avLst/>
          </a:prstGeom>
          <a:gradFill flip="none" rotWithShape="1">
            <a:gsLst>
              <a:gs pos="0">
                <a:schemeClr val="accent2">
                  <a:lumMod val="20000"/>
                  <a:lumOff val="80000"/>
                </a:schemeClr>
              </a:gs>
              <a:gs pos="50000">
                <a:schemeClr val="accent2">
                  <a:lumMod val="40000"/>
                  <a:lumOff val="60000"/>
                </a:schemeClr>
              </a:gs>
              <a:gs pos="100000">
                <a:schemeClr val="accent2">
                  <a:lumMod val="50000"/>
                </a:schemeClr>
              </a:gs>
            </a:gsLst>
            <a:path path="circle">
              <a:fillToRect t="100000" r="100000"/>
            </a:path>
            <a:tileRect l="-100000" b="-100000"/>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2"/>
                </a:solidFill>
                <a:effectLst/>
                <a:latin typeface="+mj-lt"/>
                <a:ea typeface="ＭＳ Ｐゴシック" charset="0"/>
              </a:rPr>
              <a:t>Nutrition</a:t>
            </a:r>
            <a:endParaRPr kumimoji="0" lang="en-GB" sz="2400" b="0" i="0" u="none" strike="noStrike" cap="none" normalizeH="0" baseline="0" dirty="0">
              <a:ln>
                <a:noFill/>
              </a:ln>
              <a:solidFill>
                <a:schemeClr val="bg2"/>
              </a:solidFill>
              <a:effectLst/>
              <a:latin typeface="+mj-lt"/>
              <a:ea typeface="ＭＳ Ｐゴシック" charset="0"/>
            </a:endParaRPr>
          </a:p>
        </p:txBody>
      </p:sp>
      <p:sp>
        <p:nvSpPr>
          <p:cNvPr id="18" name="Right Arrow 17"/>
          <p:cNvSpPr/>
          <p:nvPr/>
        </p:nvSpPr>
        <p:spPr bwMode="auto">
          <a:xfrm rot="16200000">
            <a:off x="6163695" y="3391853"/>
            <a:ext cx="5011117" cy="855200"/>
          </a:xfrm>
          <a:prstGeom prst="rightArrow">
            <a:avLst/>
          </a:prstGeom>
          <a:gradFill flip="none" rotWithShape="1">
            <a:gsLst>
              <a:gs pos="0">
                <a:schemeClr val="accent2">
                  <a:lumMod val="20000"/>
                  <a:lumOff val="80000"/>
                </a:schemeClr>
              </a:gs>
              <a:gs pos="50000">
                <a:schemeClr val="accent2">
                  <a:lumMod val="40000"/>
                  <a:lumOff val="60000"/>
                </a:schemeClr>
              </a:gs>
              <a:gs pos="100000">
                <a:schemeClr val="accent2">
                  <a:lumMod val="50000"/>
                </a:schemeClr>
              </a:gs>
            </a:gsLst>
            <a:path path="circle">
              <a:fillToRect t="100000" r="100000"/>
            </a:path>
            <a:tileRect l="-100000" b="-100000"/>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2"/>
                </a:solidFill>
                <a:effectLst/>
                <a:latin typeface="+mj-lt"/>
                <a:ea typeface="ＭＳ Ｐゴシック" charset="0"/>
              </a:rPr>
              <a:t>Environment</a:t>
            </a:r>
            <a:endParaRPr kumimoji="0" lang="en-GB" sz="2400" b="0" i="0" u="none" strike="noStrike" cap="none" normalizeH="0" baseline="0" dirty="0">
              <a:ln>
                <a:noFill/>
              </a:ln>
              <a:solidFill>
                <a:schemeClr val="bg2"/>
              </a:solidFill>
              <a:effectLst/>
              <a:latin typeface="+mj-lt"/>
              <a:ea typeface="ＭＳ Ｐゴシック" charset="0"/>
            </a:endParaRPr>
          </a:p>
        </p:txBody>
      </p:sp>
    </p:spTree>
    <p:extLst>
      <p:ext uri="{BB962C8B-B14F-4D97-AF65-F5344CB8AC3E}">
        <p14:creationId xmlns:p14="http://schemas.microsoft.com/office/powerpoint/2010/main" val="28931177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Metabolome</a:t>
            </a:r>
            <a:endParaRPr lang="en-GB" dirty="0"/>
          </a:p>
        </p:txBody>
      </p:sp>
      <p:sp>
        <p:nvSpPr>
          <p:cNvPr id="4" name="Rounded Rectangle 3"/>
          <p:cNvSpPr/>
          <p:nvPr/>
        </p:nvSpPr>
        <p:spPr bwMode="auto">
          <a:xfrm>
            <a:off x="565263" y="2943224"/>
            <a:ext cx="1800000" cy="648000"/>
          </a:xfrm>
          <a:prstGeom prst="roundRect">
            <a:avLst/>
          </a:prstGeom>
          <a:solidFill>
            <a:schemeClr val="accent4"/>
          </a:solidFill>
          <a:ln w="28575" cap="flat" cmpd="sng" algn="ctr">
            <a:solidFill>
              <a:schemeClr val="accent2"/>
            </a:solidFill>
            <a:prstDash val="solid"/>
            <a:round/>
            <a:headEnd type="none" w="med" len="med"/>
            <a:tailEnd type="none" w="med" len="med"/>
          </a:ln>
          <a:effectLst/>
        </p:spPr>
        <p:txBody>
          <a:bodyPr vert="horz" wrap="square" lIns="91440" tIns="7200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j-lt"/>
                <a:ea typeface="ＭＳ Ｐゴシック" charset="0"/>
              </a:rPr>
              <a:t>Sugars</a:t>
            </a:r>
            <a:endParaRPr kumimoji="0" lang="en-GB" sz="2000" b="0" i="0" u="none" strike="noStrike" cap="none" normalizeH="0" baseline="0" dirty="0">
              <a:ln>
                <a:noFill/>
              </a:ln>
              <a:solidFill>
                <a:schemeClr val="tx1"/>
              </a:solidFill>
              <a:effectLst/>
              <a:latin typeface="+mj-lt"/>
              <a:ea typeface="ＭＳ Ｐゴシック" charset="0"/>
            </a:endParaRPr>
          </a:p>
        </p:txBody>
      </p:sp>
      <p:sp>
        <p:nvSpPr>
          <p:cNvPr id="5" name="Rounded Rectangle 4"/>
          <p:cNvSpPr/>
          <p:nvPr/>
        </p:nvSpPr>
        <p:spPr bwMode="auto">
          <a:xfrm>
            <a:off x="2729442" y="2943224"/>
            <a:ext cx="1800000" cy="648000"/>
          </a:xfrm>
          <a:prstGeom prst="roundRect">
            <a:avLst/>
          </a:prstGeom>
          <a:solidFill>
            <a:schemeClr val="accent3"/>
          </a:solidFill>
          <a:ln w="28575" cap="flat" cmpd="sng" algn="ctr">
            <a:solidFill>
              <a:schemeClr val="accent2"/>
            </a:solidFill>
            <a:prstDash val="solid"/>
            <a:round/>
            <a:headEnd type="none" w="med" len="med"/>
            <a:tailEnd type="none" w="med" len="med"/>
          </a:ln>
          <a:effectLst/>
        </p:spPr>
        <p:txBody>
          <a:bodyPr vert="horz" wrap="square" lIns="91440" tIns="7200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j-lt"/>
                <a:ea typeface="ＭＳ Ｐゴシック" charset="0"/>
              </a:rPr>
              <a:t>Nucleotides</a:t>
            </a:r>
            <a:endParaRPr kumimoji="0" lang="en-GB" sz="2000" b="0" i="0" u="none" strike="noStrike" cap="none" normalizeH="0" baseline="0" dirty="0">
              <a:ln>
                <a:noFill/>
              </a:ln>
              <a:solidFill>
                <a:schemeClr val="tx1"/>
              </a:solidFill>
              <a:effectLst/>
              <a:latin typeface="+mj-lt"/>
              <a:ea typeface="ＭＳ Ｐゴシック" charset="0"/>
            </a:endParaRPr>
          </a:p>
        </p:txBody>
      </p:sp>
      <p:sp>
        <p:nvSpPr>
          <p:cNvPr id="6" name="Rounded Rectangle 5"/>
          <p:cNvSpPr/>
          <p:nvPr/>
        </p:nvSpPr>
        <p:spPr bwMode="auto">
          <a:xfrm>
            <a:off x="4893621" y="2943224"/>
            <a:ext cx="1800000" cy="648000"/>
          </a:xfrm>
          <a:prstGeom prst="roundRect">
            <a:avLst/>
          </a:prstGeom>
          <a:solidFill>
            <a:schemeClr val="accent2"/>
          </a:solidFill>
          <a:ln w="28575" cap="flat" cmpd="sng" algn="ctr">
            <a:solidFill>
              <a:schemeClr val="accent2"/>
            </a:solidFill>
            <a:prstDash val="solid"/>
            <a:round/>
            <a:headEnd type="none" w="med" len="med"/>
            <a:tailEnd type="none" w="med" len="med"/>
          </a:ln>
          <a:effectLst/>
        </p:spPr>
        <p:txBody>
          <a:bodyPr vert="horz" wrap="square" lIns="91440" tIns="7200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j-lt"/>
                <a:ea typeface="ＭＳ Ｐゴシック" charset="0"/>
              </a:rPr>
              <a:t>Amino Acids</a:t>
            </a:r>
            <a:endParaRPr kumimoji="0" lang="en-GB" sz="2000" b="0" i="0" u="none" strike="noStrike" cap="none" normalizeH="0" baseline="0" dirty="0">
              <a:ln>
                <a:noFill/>
              </a:ln>
              <a:solidFill>
                <a:schemeClr val="tx1"/>
              </a:solidFill>
              <a:effectLst/>
              <a:latin typeface="+mj-lt"/>
              <a:ea typeface="ＭＳ Ｐゴシック" charset="0"/>
            </a:endParaRPr>
          </a:p>
        </p:txBody>
      </p:sp>
      <p:sp>
        <p:nvSpPr>
          <p:cNvPr id="7" name="Rounded Rectangle 6"/>
          <p:cNvSpPr/>
          <p:nvPr/>
        </p:nvSpPr>
        <p:spPr bwMode="auto">
          <a:xfrm>
            <a:off x="7057800" y="2943224"/>
            <a:ext cx="1800000" cy="648000"/>
          </a:xfrm>
          <a:prstGeom prst="roundRect">
            <a:avLst/>
          </a:prstGeom>
          <a:solidFill>
            <a:schemeClr val="accent1"/>
          </a:solidFill>
          <a:ln w="28575" cap="flat" cmpd="sng" algn="ctr">
            <a:solidFill>
              <a:schemeClr val="accent2"/>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7200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j-lt"/>
                <a:ea typeface="ＭＳ Ｐゴシック" charset="0"/>
              </a:rPr>
              <a:t>Lipids</a:t>
            </a:r>
            <a:endParaRPr kumimoji="0" lang="en-GB" sz="2000" b="0" i="0" u="none" strike="noStrike" cap="none" normalizeH="0" baseline="0" dirty="0">
              <a:ln>
                <a:noFill/>
              </a:ln>
              <a:solidFill>
                <a:schemeClr val="tx1"/>
              </a:solidFill>
              <a:effectLst/>
              <a:latin typeface="+mj-lt"/>
              <a:ea typeface="ＭＳ Ｐゴシック" charset="0"/>
            </a:endParaRPr>
          </a:p>
        </p:txBody>
      </p:sp>
      <p:sp>
        <p:nvSpPr>
          <p:cNvPr id="8" name="Rounded Rectangle 7"/>
          <p:cNvSpPr/>
          <p:nvPr/>
        </p:nvSpPr>
        <p:spPr bwMode="auto">
          <a:xfrm>
            <a:off x="3668825" y="4571999"/>
            <a:ext cx="1800000" cy="648000"/>
          </a:xfrm>
          <a:prstGeom prst="roundRect">
            <a:avLst/>
          </a:prstGeom>
          <a:solidFill>
            <a:schemeClr val="accent5"/>
          </a:solidFill>
          <a:ln w="28575" cap="flat" cmpd="sng" algn="ctr">
            <a:solidFill>
              <a:schemeClr val="accent2"/>
            </a:solidFill>
            <a:prstDash val="solid"/>
            <a:round/>
            <a:headEnd type="none" w="med" len="med"/>
            <a:tailEnd type="none" w="med" len="med"/>
          </a:ln>
          <a:effectLst/>
        </p:spPr>
        <p:txBody>
          <a:bodyPr vert="horz" wrap="square" lIns="91440" tIns="7200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j-lt"/>
                <a:ea typeface="ＭＳ Ｐゴシック" charset="0"/>
              </a:rPr>
              <a:t>Metabolites</a:t>
            </a:r>
            <a:endParaRPr kumimoji="0" lang="en-GB" sz="2000" b="0" i="0" u="none" strike="noStrike" cap="none" normalizeH="0" baseline="0" dirty="0">
              <a:ln>
                <a:noFill/>
              </a:ln>
              <a:solidFill>
                <a:schemeClr val="tx1"/>
              </a:solidFill>
              <a:effectLst/>
              <a:latin typeface="+mj-lt"/>
              <a:ea typeface="ＭＳ Ｐゴシック" charset="0"/>
            </a:endParaRPr>
          </a:p>
        </p:txBody>
      </p:sp>
      <p:cxnSp>
        <p:nvCxnSpPr>
          <p:cNvPr id="10" name="Straight Arrow Connector 9"/>
          <p:cNvCxnSpPr>
            <a:stCxn id="4" idx="2"/>
          </p:cNvCxnSpPr>
          <p:nvPr/>
        </p:nvCxnSpPr>
        <p:spPr bwMode="auto">
          <a:xfrm>
            <a:off x="1465263" y="3591224"/>
            <a:ext cx="3103562" cy="980775"/>
          </a:xfrm>
          <a:prstGeom prst="straightConnector1">
            <a:avLst/>
          </a:prstGeom>
          <a:solidFill>
            <a:schemeClr val="accent1"/>
          </a:solidFill>
          <a:ln w="28575" cap="flat" cmpd="sng" algn="ctr">
            <a:solidFill>
              <a:schemeClr val="accent2"/>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1" name="Straight Arrow Connector 10"/>
          <p:cNvCxnSpPr>
            <a:stCxn id="5" idx="2"/>
            <a:endCxn id="8" idx="0"/>
          </p:cNvCxnSpPr>
          <p:nvPr/>
        </p:nvCxnSpPr>
        <p:spPr bwMode="auto">
          <a:xfrm>
            <a:off x="3629442" y="3591224"/>
            <a:ext cx="939383" cy="980775"/>
          </a:xfrm>
          <a:prstGeom prst="straightConnector1">
            <a:avLst/>
          </a:prstGeom>
          <a:solidFill>
            <a:schemeClr val="accent1"/>
          </a:solidFill>
          <a:ln w="28575" cap="flat" cmpd="sng" algn="ctr">
            <a:solidFill>
              <a:schemeClr val="accent2"/>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4" name="Straight Arrow Connector 13"/>
          <p:cNvCxnSpPr>
            <a:stCxn id="6" idx="2"/>
            <a:endCxn id="8" idx="0"/>
          </p:cNvCxnSpPr>
          <p:nvPr/>
        </p:nvCxnSpPr>
        <p:spPr bwMode="auto">
          <a:xfrm flipH="1">
            <a:off x="4568825" y="3591224"/>
            <a:ext cx="1224796" cy="980775"/>
          </a:xfrm>
          <a:prstGeom prst="straightConnector1">
            <a:avLst/>
          </a:prstGeom>
          <a:solidFill>
            <a:schemeClr val="accent1"/>
          </a:solidFill>
          <a:ln w="28575" cap="flat" cmpd="sng" algn="ctr">
            <a:solidFill>
              <a:schemeClr val="accent2"/>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8" name="Straight Arrow Connector 17"/>
          <p:cNvCxnSpPr>
            <a:stCxn id="7" idx="2"/>
            <a:endCxn id="8" idx="0"/>
          </p:cNvCxnSpPr>
          <p:nvPr/>
        </p:nvCxnSpPr>
        <p:spPr bwMode="auto">
          <a:xfrm flipH="1">
            <a:off x="4568825" y="3591224"/>
            <a:ext cx="3388975" cy="980775"/>
          </a:xfrm>
          <a:prstGeom prst="straightConnector1">
            <a:avLst/>
          </a:prstGeom>
          <a:solidFill>
            <a:schemeClr val="accent1"/>
          </a:solidFill>
          <a:ln w="28575" cap="flat" cmpd="sng" algn="ctr">
            <a:solidFill>
              <a:schemeClr val="accent2"/>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pic>
        <p:nvPicPr>
          <p:cNvPr id="3074" name="Picture 2" descr="Afbeeldingsresultaat voor glucose molecu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5494" y="1417482"/>
            <a:ext cx="1379538" cy="1496786"/>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Afbeeldingsresultaat voor molecule nucleotid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15167" y="1671447"/>
            <a:ext cx="1637789" cy="1228342"/>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Afbeeldingsresultaat voor molecule amino acid"/>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86351" y="1565419"/>
            <a:ext cx="1348846" cy="1348846"/>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Gerelateerde afbeelding"/>
          <p:cNvPicPr>
            <a:picLocks noChangeAspect="1" noChangeArrowheads="1"/>
          </p:cNvPicPr>
          <p:nvPr/>
        </p:nvPicPr>
        <p:blipFill rotWithShape="1">
          <a:blip r:embed="rId6">
            <a:extLst>
              <a:ext uri="{28A0092B-C50C-407E-A947-70E740481C1C}">
                <a14:useLocalDpi xmlns:a14="http://schemas.microsoft.com/office/drawing/2010/main" val="0"/>
              </a:ext>
            </a:extLst>
          </a:blip>
          <a:srcRect l="7936" t="9932" r="8929" b="22905"/>
          <a:stretch/>
        </p:blipFill>
        <p:spPr bwMode="auto">
          <a:xfrm>
            <a:off x="6945768" y="1702454"/>
            <a:ext cx="2081213" cy="1074776"/>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Afbeeldingsresultaat voor fatty acid"/>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394276" y="3824288"/>
            <a:ext cx="1395711" cy="13957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26522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Snaphot</a:t>
            </a:r>
            <a:r>
              <a:rPr lang="en-US" dirty="0"/>
              <a:t> in time…</a:t>
            </a:r>
            <a:endParaRPr lang="en-GB" dirty="0"/>
          </a:p>
        </p:txBody>
      </p:sp>
      <p:sp>
        <p:nvSpPr>
          <p:cNvPr id="4" name="Date Placeholder 3"/>
          <p:cNvSpPr>
            <a:spLocks noGrp="1"/>
          </p:cNvSpPr>
          <p:nvPr>
            <p:ph type="dt" sz="half" idx="2"/>
          </p:nvPr>
        </p:nvSpPr>
        <p:spPr/>
        <p:txBody>
          <a:bodyPr/>
          <a:lstStyle/>
          <a:p>
            <a:endParaRPr lang="en-GB" dirty="0"/>
          </a:p>
        </p:txBody>
      </p:sp>
      <p:sp>
        <p:nvSpPr>
          <p:cNvPr id="5" name="Slide Number Placeholder 4"/>
          <p:cNvSpPr>
            <a:spLocks noGrp="1"/>
          </p:cNvSpPr>
          <p:nvPr>
            <p:ph type="sldNum" sz="quarter" idx="4"/>
          </p:nvPr>
        </p:nvSpPr>
        <p:spPr/>
        <p:txBody>
          <a:bodyPr/>
          <a:lstStyle/>
          <a:p>
            <a:endParaRPr lang="en-GB" dirty="0"/>
          </a:p>
        </p:txBody>
      </p:sp>
      <p:sp>
        <p:nvSpPr>
          <p:cNvPr id="6" name="Footer Placeholder 5"/>
          <p:cNvSpPr>
            <a:spLocks noGrp="1"/>
          </p:cNvSpPr>
          <p:nvPr>
            <p:ph type="ftr" sz="quarter" idx="3"/>
          </p:nvPr>
        </p:nvSpPr>
        <p:spPr/>
        <p:txBody>
          <a:bodyPr/>
          <a:lstStyle/>
          <a:p>
            <a:r>
              <a:rPr lang="en-GB" dirty="0"/>
              <a:t>https://www.ebi.ac.uk/training/online/course/introduction-metabolomics</a:t>
            </a:r>
          </a:p>
        </p:txBody>
      </p:sp>
      <p:pic>
        <p:nvPicPr>
          <p:cNvPr id="8" name="Picture 2" descr="Different types of metabolic reactions"/>
          <p:cNvPicPr>
            <a:picLocks noGrp="1" noChangeAspect="1" noChangeArrowheads="1"/>
          </p:cNvPicPr>
          <p:nvPr>
            <p:ph idx="1"/>
          </p:nvPr>
        </p:nvPicPr>
        <p:blipFill>
          <a:blip r:embed="rId3">
            <a:extLst>
              <a:ext uri="{28A0092B-C50C-407E-A947-70E740481C1C}">
                <a14:useLocalDpi xmlns:a14="http://schemas.microsoft.com/office/drawing/2010/main"/>
              </a:ext>
            </a:extLst>
          </a:blip>
          <a:srcRect/>
          <a:stretch>
            <a:fillRect/>
          </a:stretch>
        </p:blipFill>
        <p:spPr bwMode="auto">
          <a:xfrm>
            <a:off x="561099" y="1162975"/>
            <a:ext cx="7736763" cy="47304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63867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err="1"/>
              <a:t>Snaphot</a:t>
            </a:r>
            <a:r>
              <a:rPr lang="en-US" dirty="0"/>
              <a:t> in tissues…</a:t>
            </a:r>
            <a:endParaRPr lang="en-GB" dirty="0"/>
          </a:p>
        </p:txBody>
      </p:sp>
      <p:sp>
        <p:nvSpPr>
          <p:cNvPr id="4" name="Date Placeholder 3"/>
          <p:cNvSpPr>
            <a:spLocks noGrp="1"/>
          </p:cNvSpPr>
          <p:nvPr>
            <p:ph type="dt" sz="half" idx="4294967295"/>
          </p:nvPr>
        </p:nvSpPr>
        <p:spPr>
          <a:xfrm>
            <a:off x="6635750" y="6553200"/>
            <a:ext cx="2508250" cy="304800"/>
          </a:xfrm>
        </p:spPr>
        <p:txBody>
          <a:bodyPr/>
          <a:lstStyle/>
          <a:p>
            <a:fld id="{B56D05B5-D364-4AEF-B082-C09BD56261D7}" type="datetime5">
              <a:rPr lang="en-US" smtClean="0"/>
              <a:t>2-Nov-20</a:t>
            </a:fld>
            <a:endParaRPr lang="en-GB" dirty="0"/>
          </a:p>
        </p:txBody>
      </p:sp>
      <p:sp>
        <p:nvSpPr>
          <p:cNvPr id="5" name="Slide Number Placeholder 4"/>
          <p:cNvSpPr>
            <a:spLocks noGrp="1"/>
          </p:cNvSpPr>
          <p:nvPr>
            <p:ph type="sldNum" sz="quarter" idx="4294967295"/>
          </p:nvPr>
        </p:nvSpPr>
        <p:spPr>
          <a:xfrm>
            <a:off x="0" y="6553200"/>
            <a:ext cx="542925" cy="304800"/>
          </a:xfrm>
        </p:spPr>
        <p:txBody>
          <a:bodyPr/>
          <a:lstStyle/>
          <a:p>
            <a:fld id="{5306AC46-015F-6E44-B83A-36E79AEF5356}" type="slidenum">
              <a:rPr lang="en-GB" smtClean="0"/>
              <a:pPr/>
              <a:t>7</a:t>
            </a:fld>
            <a:endParaRPr lang="en-GB" dirty="0"/>
          </a:p>
        </p:txBody>
      </p:sp>
      <p:sp>
        <p:nvSpPr>
          <p:cNvPr id="6" name="Footer Placeholder 5"/>
          <p:cNvSpPr>
            <a:spLocks noGrp="1"/>
          </p:cNvSpPr>
          <p:nvPr>
            <p:ph type="ftr" sz="quarter" idx="4294967295"/>
          </p:nvPr>
        </p:nvSpPr>
        <p:spPr>
          <a:xfrm>
            <a:off x="0" y="6553200"/>
            <a:ext cx="4708525" cy="304800"/>
          </a:xfrm>
        </p:spPr>
        <p:txBody>
          <a:bodyPr/>
          <a:lstStyle/>
          <a:p>
            <a:r>
              <a:rPr lang="en-GB"/>
              <a:t>Insert &gt; Header &amp; footer</a:t>
            </a:r>
            <a:endParaRPr lang="en-GB" dirty="0"/>
          </a:p>
        </p:txBody>
      </p:sp>
      <p:pic>
        <p:nvPicPr>
          <p:cNvPr id="4098" name="Picture 2" descr="Afbeeldingsresultaat voor blood whole body tissue"/>
          <p:cNvPicPr>
            <a:picLocks noChangeAspect="1" noChangeArrowheads="1"/>
          </p:cNvPicPr>
          <p:nvPr/>
        </p:nvPicPr>
        <p:blipFill rotWithShape="1">
          <a:blip r:embed="rId2">
            <a:extLst>
              <a:ext uri="{28A0092B-C50C-407E-A947-70E740481C1C}">
                <a14:useLocalDpi xmlns:a14="http://schemas.microsoft.com/office/drawing/2010/main" val="0"/>
              </a:ext>
            </a:extLst>
          </a:blip>
          <a:srcRect t="8639"/>
          <a:stretch/>
        </p:blipFill>
        <p:spPr bwMode="auto">
          <a:xfrm>
            <a:off x="248575" y="905889"/>
            <a:ext cx="6664325" cy="483024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Gerelateerde afbeelding"/>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b="11422"/>
          <a:stretch/>
        </p:blipFill>
        <p:spPr bwMode="auto">
          <a:xfrm>
            <a:off x="6036819" y="4648300"/>
            <a:ext cx="3049017" cy="2212542"/>
          </a:xfrm>
          <a:prstGeom prst="rect">
            <a:avLst/>
          </a:prstGeom>
          <a:noFill/>
          <a:extLst>
            <a:ext uri="{909E8E84-426E-40DD-AFC4-6F175D3DCCD1}">
              <a14:hiddenFill xmlns:a14="http://schemas.microsoft.com/office/drawing/2010/main">
                <a:solidFill>
                  <a:srgbClr val="FFFFFF"/>
                </a:solidFill>
              </a14:hiddenFill>
            </a:ext>
          </a:extLst>
        </p:spPr>
      </p:pic>
      <p:sp>
        <p:nvSpPr>
          <p:cNvPr id="10" name="Down Arrow 9"/>
          <p:cNvSpPr/>
          <p:nvPr/>
        </p:nvSpPr>
        <p:spPr bwMode="auto">
          <a:xfrm>
            <a:off x="7263552" y="3923776"/>
            <a:ext cx="488272" cy="1484559"/>
          </a:xfrm>
          <a:prstGeom prst="down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charset="0"/>
              <a:ea typeface="ＭＳ Ｐゴシック" charset="0"/>
            </a:endParaRPr>
          </a:p>
        </p:txBody>
      </p:sp>
      <p:sp>
        <p:nvSpPr>
          <p:cNvPr id="11" name="TextBox 10"/>
          <p:cNvSpPr txBox="1"/>
          <p:nvPr/>
        </p:nvSpPr>
        <p:spPr>
          <a:xfrm>
            <a:off x="7091363" y="3542963"/>
            <a:ext cx="2052637" cy="400110"/>
          </a:xfrm>
          <a:prstGeom prst="rect">
            <a:avLst/>
          </a:prstGeom>
          <a:noFill/>
        </p:spPr>
        <p:txBody>
          <a:bodyPr wrap="square" rtlCol="0">
            <a:spAutoFit/>
          </a:bodyPr>
          <a:lstStyle/>
          <a:p>
            <a:r>
              <a:rPr lang="en-US" sz="2000" dirty="0">
                <a:solidFill>
                  <a:schemeClr val="bg2"/>
                </a:solidFill>
                <a:latin typeface="+mj-lt"/>
              </a:rPr>
              <a:t>Blood plasma</a:t>
            </a:r>
            <a:endParaRPr lang="en-GB" sz="2000" dirty="0">
              <a:solidFill>
                <a:schemeClr val="bg2"/>
              </a:solidFill>
              <a:latin typeface="+mj-lt"/>
            </a:endParaRPr>
          </a:p>
        </p:txBody>
      </p:sp>
    </p:spTree>
    <p:extLst>
      <p:ext uri="{BB962C8B-B14F-4D97-AF65-F5344CB8AC3E}">
        <p14:creationId xmlns:p14="http://schemas.microsoft.com/office/powerpoint/2010/main" val="29909850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Methods to measure metabolomics</a:t>
            </a:r>
            <a:endParaRPr lang="en-GB" dirty="0"/>
          </a:p>
        </p:txBody>
      </p:sp>
      <p:sp>
        <p:nvSpPr>
          <p:cNvPr id="3" name="Content Placeholder 2"/>
          <p:cNvSpPr>
            <a:spLocks noGrp="1"/>
          </p:cNvSpPr>
          <p:nvPr>
            <p:ph idx="1"/>
          </p:nvPr>
        </p:nvSpPr>
        <p:spPr>
          <a:xfrm>
            <a:off x="566738" y="1144588"/>
            <a:ext cx="7731125" cy="5113338"/>
          </a:xfrm>
        </p:spPr>
        <p:txBody>
          <a:bodyPr/>
          <a:lstStyle/>
          <a:p>
            <a:pPr marL="342900" indent="-342900">
              <a:buFont typeface="Arial" panose="020B0604020202020204" pitchFamily="34" charset="0"/>
              <a:buChar char="•"/>
            </a:pPr>
            <a:r>
              <a:rPr lang="en-US" dirty="0"/>
              <a:t>Mass </a:t>
            </a:r>
            <a:r>
              <a:rPr lang="en-US" dirty="0" err="1"/>
              <a:t>Spectometry</a:t>
            </a:r>
            <a:r>
              <a:rPr lang="en-US" dirty="0"/>
              <a:t> (separation on mass)</a:t>
            </a:r>
          </a:p>
          <a:p>
            <a:pPr marL="342900" indent="-342900">
              <a:buFont typeface="Arial" panose="020B0604020202020204" pitchFamily="34" charset="0"/>
              <a:buChar char="•"/>
            </a:pPr>
            <a:r>
              <a:rPr lang="en-US" dirty="0"/>
              <a:t>Nuclear Magnetic Resonance (separation on the capacities of </a:t>
            </a:r>
            <a:r>
              <a:rPr lang="en-US" dirty="0" err="1"/>
              <a:t>absorbsion</a:t>
            </a:r>
            <a:r>
              <a:rPr lang="en-US" dirty="0"/>
              <a:t> and re-emission of electromagnetic radiation)</a:t>
            </a:r>
            <a:endParaRPr lang="en-US" i="1" dirty="0"/>
          </a:p>
        </p:txBody>
      </p:sp>
      <p:sp>
        <p:nvSpPr>
          <p:cNvPr id="4" name="Date Placeholder 3"/>
          <p:cNvSpPr>
            <a:spLocks noGrp="1"/>
          </p:cNvSpPr>
          <p:nvPr>
            <p:ph type="dt" sz="half" idx="2"/>
          </p:nvPr>
        </p:nvSpPr>
        <p:spPr/>
        <p:txBody>
          <a:bodyPr/>
          <a:lstStyle/>
          <a:p>
            <a:fld id="{B56D05B5-D364-4AEF-B082-C09BD56261D7}" type="datetime5">
              <a:rPr lang="en-US" smtClean="0"/>
              <a:t>2-Nov-20</a:t>
            </a:fld>
            <a:endParaRPr lang="en-GB" dirty="0"/>
          </a:p>
        </p:txBody>
      </p:sp>
      <p:sp>
        <p:nvSpPr>
          <p:cNvPr id="5" name="Slide Number Placeholder 4"/>
          <p:cNvSpPr>
            <a:spLocks noGrp="1"/>
          </p:cNvSpPr>
          <p:nvPr>
            <p:ph type="sldNum" sz="quarter" idx="4"/>
          </p:nvPr>
        </p:nvSpPr>
        <p:spPr/>
        <p:txBody>
          <a:bodyPr/>
          <a:lstStyle/>
          <a:p>
            <a:fld id="{5306AC46-015F-6E44-B83A-36E79AEF5356}" type="slidenum">
              <a:rPr lang="en-GB" smtClean="0"/>
              <a:pPr/>
              <a:t>8</a:t>
            </a:fld>
            <a:endParaRPr lang="en-GB" dirty="0"/>
          </a:p>
        </p:txBody>
      </p:sp>
      <p:sp>
        <p:nvSpPr>
          <p:cNvPr id="6" name="Footer Placeholder 5"/>
          <p:cNvSpPr>
            <a:spLocks noGrp="1"/>
          </p:cNvSpPr>
          <p:nvPr>
            <p:ph type="ftr" sz="quarter" idx="3"/>
          </p:nvPr>
        </p:nvSpPr>
        <p:spPr/>
        <p:txBody>
          <a:bodyPr/>
          <a:lstStyle/>
          <a:p>
            <a:r>
              <a:rPr lang="en-GB"/>
              <a:t>Insert &gt; Header &amp; footer</a:t>
            </a:r>
            <a:endParaRPr lang="en-GB" dirty="0"/>
          </a:p>
        </p:txBody>
      </p:sp>
      <p:pic>
        <p:nvPicPr>
          <p:cNvPr id="3074" name="Picture 2" descr="Gerelateerde afbeeldin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29309" y="3001818"/>
            <a:ext cx="4593767" cy="2641416"/>
          </a:xfrm>
          <a:prstGeom prst="rect">
            <a:avLst/>
          </a:prstGeom>
          <a:noFill/>
          <a:extLst>
            <a:ext uri="{909E8E84-426E-40DD-AFC4-6F175D3DCCD1}">
              <a14:hiddenFill xmlns:a14="http://schemas.microsoft.com/office/drawing/2010/main">
                <a:solidFill>
                  <a:srgbClr val="FFFFFF"/>
                </a:solidFill>
              </a14:hiddenFill>
            </a:ext>
          </a:extLst>
        </p:spPr>
      </p:pic>
      <p:pic>
        <p:nvPicPr>
          <p:cNvPr id="3077" name="Picture 5" descr="Gerelateerde afbeelding"/>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5515615" y="2549957"/>
            <a:ext cx="3505378" cy="39873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15142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Nightingale Health</a:t>
            </a:r>
            <a:endParaRPr lang="en-GB" dirty="0"/>
          </a:p>
        </p:txBody>
      </p:sp>
      <p:sp>
        <p:nvSpPr>
          <p:cNvPr id="4" name="Date Placeholder 3"/>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r>
              <a:rPr lang="en-GB" dirty="0"/>
              <a:t>https://nightingalehealth.com/science/biomarkers</a:t>
            </a:r>
          </a:p>
        </p:txBody>
      </p:sp>
      <p:sp>
        <p:nvSpPr>
          <p:cNvPr id="5" name="Slide Number Placeholder 4"/>
          <p:cNvSpPr>
            <a:spLocks noGrp="1"/>
          </p:cNvSpPr>
          <p:nvPr>
            <p:ph type="sldNum" sz="quarter" idx="12"/>
          </p:nvPr>
        </p:nvSpPr>
        <p:spPr/>
        <p:txBody>
          <a:bodyPr/>
          <a:lstStyle/>
          <a:p>
            <a:endParaRPr lang="en-GB" dirty="0"/>
          </a:p>
        </p:txBody>
      </p:sp>
      <p:sp>
        <p:nvSpPr>
          <p:cNvPr id="3" name="AutoShape 4" descr="Nightingale Health"/>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11269" name="Picture 5"/>
          <p:cNvPicPr>
            <a:picLocks noChangeAspect="1" noChangeArrowheads="1"/>
          </p:cNvPicPr>
          <p:nvPr/>
        </p:nvPicPr>
        <p:blipFill rotWithShape="1">
          <a:blip r:embed="rId2">
            <a:extLst>
              <a:ext uri="{28A0092B-C50C-407E-A947-70E740481C1C}">
                <a14:useLocalDpi xmlns:a14="http://schemas.microsoft.com/office/drawing/2010/main"/>
              </a:ext>
            </a:extLst>
          </a:blip>
          <a:srcRect l="2736" t="11227" r="50000" b="65134"/>
          <a:stretch/>
        </p:blipFill>
        <p:spPr bwMode="auto">
          <a:xfrm>
            <a:off x="849313" y="1038686"/>
            <a:ext cx="5929747" cy="17918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12988" y="3844957"/>
            <a:ext cx="6477000" cy="2152650"/>
          </a:xfrm>
          <a:prstGeom prst="rect">
            <a:avLst/>
          </a:prstGeom>
        </p:spPr>
      </p:pic>
      <p:sp>
        <p:nvSpPr>
          <p:cNvPr id="9" name="AutoShape 2" descr="Afbeeldingsresultaat voor nightingale health metabolomic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1241" y="3254407"/>
            <a:ext cx="1666875" cy="2743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87933844"/>
      </p:ext>
    </p:extLst>
  </p:cSld>
  <p:clrMapOvr>
    <a:masterClrMapping/>
  </p:clrMapOvr>
</p:sld>
</file>

<file path=ppt/theme/theme1.xml><?xml version="1.0" encoding="utf-8"?>
<a:theme xmlns:a="http://schemas.openxmlformats.org/drawingml/2006/main" name="LUMC Basispresentatie_ENG">
  <a:themeElements>
    <a:clrScheme name="Aangepast 31">
      <a:dk1>
        <a:srgbClr val="003C66"/>
      </a:dk1>
      <a:lt1>
        <a:srgbClr val="FFFFFF"/>
      </a:lt1>
      <a:dk2>
        <a:srgbClr val="FFFFFF"/>
      </a:dk2>
      <a:lt2>
        <a:srgbClr val="003C7D"/>
      </a:lt2>
      <a:accent1>
        <a:srgbClr val="007CC2"/>
      </a:accent1>
      <a:accent2>
        <a:srgbClr val="009FBD"/>
      </a:accent2>
      <a:accent3>
        <a:srgbClr val="6E90A6"/>
      </a:accent3>
      <a:accent4>
        <a:srgbClr val="E3004F"/>
      </a:accent4>
      <a:accent5>
        <a:srgbClr val="C0965C"/>
      </a:accent5>
      <a:accent6>
        <a:srgbClr val="000000"/>
      </a:accent6>
      <a:hlink>
        <a:srgbClr val="1161C6"/>
      </a:hlink>
      <a:folHlink>
        <a:srgbClr val="E3004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GB" sz="2400" b="0" i="0" u="none" strike="noStrike" cap="none" normalizeH="0" baseline="0">
            <a:ln>
              <a:noFill/>
            </a:ln>
            <a:solidFill>
              <a:schemeClr val="tx1"/>
            </a:solidFill>
            <a:effectLst/>
            <a:latin typeface="Times" charset="0"/>
            <a:ea typeface="ＭＳ Ｐゴシック"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GB" sz="2400" b="0" i="0" u="none" strike="noStrike" cap="none" normalizeH="0" baseline="0">
            <a:ln>
              <a:noFill/>
            </a:ln>
            <a:solidFill>
              <a:schemeClr val="tx1"/>
            </a:solidFill>
            <a:effectLst/>
            <a:latin typeface="Times" charset="0"/>
            <a:ea typeface="ＭＳ Ｐゴシック" charset="0"/>
          </a:defRPr>
        </a:defPPr>
      </a:lstStyle>
    </a:lnDef>
  </a:objectDefaults>
  <a:extraClrSchemeLst>
    <a:extraClrScheme>
      <a:clrScheme name="Default Design 1">
        <a:dk1>
          <a:srgbClr val="101463"/>
        </a:dk1>
        <a:lt1>
          <a:srgbClr val="FFFFFF"/>
        </a:lt1>
        <a:dk2>
          <a:srgbClr val="B5E7FF"/>
        </a:dk2>
        <a:lt2>
          <a:srgbClr val="111166"/>
        </a:lt2>
        <a:accent1>
          <a:srgbClr val="119DF9"/>
        </a:accent1>
        <a:accent2>
          <a:srgbClr val="117FE4"/>
        </a:accent2>
        <a:accent3>
          <a:srgbClr val="D7F1FF"/>
        </a:accent3>
        <a:accent4>
          <a:srgbClr val="DADADA"/>
        </a:accent4>
        <a:accent5>
          <a:srgbClr val="AACCFB"/>
        </a:accent5>
        <a:accent6>
          <a:srgbClr val="0E72CF"/>
        </a:accent6>
        <a:hlink>
          <a:srgbClr val="1161C6"/>
        </a:hlink>
        <a:folHlink>
          <a:srgbClr val="114DB3"/>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thema">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thema">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3375726BA2F244AB4458CA1D7599EC1" ma:contentTypeVersion="6" ma:contentTypeDescription="Een nieuw document maken." ma:contentTypeScope="" ma:versionID="79f837cafb0c38f6ea62a33c9c40855c">
  <xsd:schema xmlns:xsd="http://www.w3.org/2001/XMLSchema" xmlns:xs="http://www.w3.org/2001/XMLSchema" xmlns:p="http://schemas.microsoft.com/office/2006/metadata/properties" xmlns:ns1="http://schemas.microsoft.com/sharepoint/v3" xmlns:ns2="http://schemas.microsoft.com/sharepoint/v4" targetNamespace="http://schemas.microsoft.com/office/2006/metadata/properties" ma:root="true" ma:fieldsID="9ba8469ad252d89c559c8a43ee14d2a3" ns1:_="" ns2:_="">
    <xsd:import namespace="http://schemas.microsoft.com/sharepoint/v3"/>
    <xsd:import namespace="http://schemas.microsoft.com/sharepoint/v4"/>
    <xsd:element name="properties">
      <xsd:complexType>
        <xsd:sequence>
          <xsd:element name="documentManagement">
            <xsd:complexType>
              <xsd:all>
                <xsd:element ref="ns1:EmailSender" minOccurs="0"/>
                <xsd:element ref="ns1:EmailTo" minOccurs="0"/>
                <xsd:element ref="ns1:EmailCc" minOccurs="0"/>
                <xsd:element ref="ns1:EmailFrom" minOccurs="0"/>
                <xsd:element ref="ns1:EmailSubject" minOccurs="0"/>
                <xsd:element ref="ns2:EmailHead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EmailSender" ma:index="8" nillable="true" ma:displayName="E-mailafzender" ma:hidden="true" ma:internalName="EmailSender">
      <xsd:simpleType>
        <xsd:restriction base="dms:Note">
          <xsd:maxLength value="255"/>
        </xsd:restriction>
      </xsd:simpleType>
    </xsd:element>
    <xsd:element name="EmailTo" ma:index="9" nillable="true" ma:displayName="E-mail aan" ma:hidden="true" ma:internalName="EmailTo">
      <xsd:simpleType>
        <xsd:restriction base="dms:Note">
          <xsd:maxLength value="255"/>
        </xsd:restriction>
      </xsd:simpleType>
    </xsd:element>
    <xsd:element name="EmailCc" ma:index="10" nillable="true" ma:displayName="E-mail CC" ma:hidden="true" ma:internalName="EmailCc">
      <xsd:simpleType>
        <xsd:restriction base="dms:Note">
          <xsd:maxLength value="255"/>
        </xsd:restriction>
      </xsd:simpleType>
    </xsd:element>
    <xsd:element name="EmailFrom" ma:index="11" nillable="true" ma:displayName="E-mail van" ma:hidden="true" ma:internalName="EmailFrom">
      <xsd:simpleType>
        <xsd:restriction base="dms:Text"/>
      </xsd:simpleType>
    </xsd:element>
    <xsd:element name="EmailSubject" ma:index="12" nillable="true" ma:displayName="E-mailonderwerp" ma:hidden="true" ma:internalName="EmailSubject">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4" elementFormDefault="qualified">
    <xsd:import namespace="http://schemas.microsoft.com/office/2006/documentManagement/types"/>
    <xsd:import namespace="http://schemas.microsoft.com/office/infopath/2007/PartnerControls"/>
    <xsd:element name="EmailHeaders" ma:index="13" nillable="true" ma:displayName="Kopteksten voor e-mail" ma:hidden="true" ma:internalName="EmailHeaders">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EmailTo xmlns="http://schemas.microsoft.com/sharepoint/v3" xsi:nil="true"/>
    <EmailHeaders xmlns="http://schemas.microsoft.com/sharepoint/v4" xsi:nil="true"/>
    <EmailSender xmlns="http://schemas.microsoft.com/sharepoint/v3" xsi:nil="true"/>
    <EmailFrom xmlns="http://schemas.microsoft.com/sharepoint/v3" xsi:nil="true"/>
    <EmailSubject xmlns="http://schemas.microsoft.com/sharepoint/v3" xsi:nil="true"/>
    <EmailCc xmlns="http://schemas.microsoft.com/sharepoint/v3" xsi:nil="true"/>
  </documentManagement>
</p:properties>
</file>

<file path=customXml/itemProps1.xml><?xml version="1.0" encoding="utf-8"?>
<ds:datastoreItem xmlns:ds="http://schemas.openxmlformats.org/officeDocument/2006/customXml" ds:itemID="{267F0BBD-4A24-4605-AB19-198D3109E57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sharepoint/v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3C91030-72D8-41BE-AC62-B0B4D467421B}">
  <ds:schemaRefs>
    <ds:schemaRef ds:uri="http://schemas.microsoft.com/sharepoint/v3/contenttype/forms"/>
  </ds:schemaRefs>
</ds:datastoreItem>
</file>

<file path=customXml/itemProps3.xml><?xml version="1.0" encoding="utf-8"?>
<ds:datastoreItem xmlns:ds="http://schemas.openxmlformats.org/officeDocument/2006/customXml" ds:itemID="{32F3DDF2-A0BE-4524-AE66-C3F3482EA0D7}">
  <ds:schemaRefs>
    <ds:schemaRef ds:uri="http://schemas.microsoft.com/office/2006/documentManagement/types"/>
    <ds:schemaRef ds:uri="http://purl.org/dc/terms/"/>
    <ds:schemaRef ds:uri="http://schemas.openxmlformats.org/package/2006/metadata/core-properties"/>
    <ds:schemaRef ds:uri="http://schemas.microsoft.com/sharepoint/v4"/>
    <ds:schemaRef ds:uri="http://schemas.microsoft.com/office/infopath/2007/PartnerControls"/>
    <ds:schemaRef ds:uri="http://purl.org/dc/dcmitype/"/>
    <ds:schemaRef ds:uri="http://purl.org/dc/elements/1.1/"/>
    <ds:schemaRef ds:uri="http://schemas.microsoft.com/sharepoint/v3"/>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LUMC Basispresentatie_ENG</Template>
  <TotalTime>4653</TotalTime>
  <Words>2740</Words>
  <Application>Microsoft Office PowerPoint</Application>
  <PresentationFormat>On-screen Show (4:3)</PresentationFormat>
  <Paragraphs>298</Paragraphs>
  <Slides>38</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38</vt:i4>
      </vt:variant>
    </vt:vector>
  </HeadingPairs>
  <TitlesOfParts>
    <vt:vector size="43" baseType="lpstr">
      <vt:lpstr>Arial</vt:lpstr>
      <vt:lpstr>Calibri</vt:lpstr>
      <vt:lpstr>Times</vt:lpstr>
      <vt:lpstr>Wingdings</vt:lpstr>
      <vt:lpstr>LUMC Basispresentatie_ENG</vt:lpstr>
      <vt:lpstr>Metabolomics</vt:lpstr>
      <vt:lpstr>Learning goals</vt:lpstr>
      <vt:lpstr>The central dogma of biology</vt:lpstr>
      <vt:lpstr>Different -omics levels</vt:lpstr>
      <vt:lpstr>Metabolome</vt:lpstr>
      <vt:lpstr>Snaphot in time…</vt:lpstr>
      <vt:lpstr>Snaphot in tissues…</vt:lpstr>
      <vt:lpstr>Methods to measure metabolomics</vt:lpstr>
      <vt:lpstr>Nightingale Health</vt:lpstr>
      <vt:lpstr>Nightingale Health (formerly known as Brainshake)</vt:lpstr>
      <vt:lpstr>Nightingale Health (formerly known as Brainshake)</vt:lpstr>
      <vt:lpstr>Nightingale Health</vt:lpstr>
      <vt:lpstr>Nightingale Health (formerly known as Brainshake)</vt:lpstr>
      <vt:lpstr>Metabolomics association with disease</vt:lpstr>
      <vt:lpstr>Metabolomics association with disease</vt:lpstr>
      <vt:lpstr>Metabolomics association with disease</vt:lpstr>
      <vt:lpstr>Metabolomics association with disease</vt:lpstr>
      <vt:lpstr>Metabolomics association with disease</vt:lpstr>
      <vt:lpstr>Learning goals</vt:lpstr>
      <vt:lpstr>Learning goals</vt:lpstr>
      <vt:lpstr>Omics data analysis workflow</vt:lpstr>
      <vt:lpstr>Data</vt:lpstr>
      <vt:lpstr>Quality Control: Subject level</vt:lpstr>
      <vt:lpstr>Quality Control: Metabolite level</vt:lpstr>
      <vt:lpstr>Quality Control: Metabolite level</vt:lpstr>
      <vt:lpstr>Statistical analysis</vt:lpstr>
      <vt:lpstr>Number of independent tests</vt:lpstr>
      <vt:lpstr>Metabolomics analyses and interpretation</vt:lpstr>
      <vt:lpstr>Metabolomics analyses and interpretation</vt:lpstr>
      <vt:lpstr>Metabolomics analyses and interpretation</vt:lpstr>
      <vt:lpstr>GWAS: genetic loci associating with metabolomics</vt:lpstr>
      <vt:lpstr>GWAS: genetic loci associating with metabolomics</vt:lpstr>
      <vt:lpstr>Virtual Metabolome Human</vt:lpstr>
      <vt:lpstr>Interpretation and building hypothesis</vt:lpstr>
      <vt:lpstr>Learning goals</vt:lpstr>
      <vt:lpstr>PowerPoint Presentation</vt:lpstr>
      <vt:lpstr>Leiden Longevity Study</vt:lpstr>
      <vt:lpstr>Practical in R =&gt; Erik van den Akker</vt:lpstr>
    </vt:vector>
  </TitlesOfParts>
  <Company>LUMC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Omics catalogues</dc:title>
  <dc:creator>Beekman, M. (MOLEPI)</dc:creator>
  <cp:lastModifiedBy>Sinke, L.J. (MOLEPI)</cp:lastModifiedBy>
  <cp:revision>183</cp:revision>
  <dcterms:created xsi:type="dcterms:W3CDTF">2016-11-17T12:54:10Z</dcterms:created>
  <dcterms:modified xsi:type="dcterms:W3CDTF">2020-11-02T15:18:58Z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0x010100F3375726BA2F244AB4458CA1D7599EC1</vt:lpwstr>
  </property>
</Properties>
</file>

<file path=docProps/thumbnail.jpeg>
</file>